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0"/>
  </p:notesMasterIdLst>
  <p:sldIdLst>
    <p:sldId id="256" r:id="rId2"/>
    <p:sldId id="422" r:id="rId3"/>
    <p:sldId id="419" r:id="rId4"/>
    <p:sldId id="391" r:id="rId5"/>
    <p:sldId id="392" r:id="rId6"/>
    <p:sldId id="420" r:id="rId7"/>
    <p:sldId id="404" r:id="rId8"/>
    <p:sldId id="405" r:id="rId9"/>
    <p:sldId id="407" r:id="rId10"/>
    <p:sldId id="421" r:id="rId11"/>
    <p:sldId id="408" r:id="rId12"/>
    <p:sldId id="406" r:id="rId13"/>
    <p:sldId id="389" r:id="rId14"/>
    <p:sldId id="423" r:id="rId15"/>
    <p:sldId id="409" r:id="rId16"/>
    <p:sldId id="410" r:id="rId17"/>
    <p:sldId id="424" r:id="rId18"/>
    <p:sldId id="416" r:id="rId19"/>
    <p:sldId id="425" r:id="rId20"/>
    <p:sldId id="429" r:id="rId21"/>
    <p:sldId id="430" r:id="rId22"/>
    <p:sldId id="431" r:id="rId23"/>
    <p:sldId id="432" r:id="rId24"/>
    <p:sldId id="433" r:id="rId25"/>
    <p:sldId id="434" r:id="rId26"/>
    <p:sldId id="435" r:id="rId27"/>
    <p:sldId id="436" r:id="rId28"/>
    <p:sldId id="437" r:id="rId29"/>
    <p:sldId id="438" r:id="rId30"/>
    <p:sldId id="439" r:id="rId31"/>
    <p:sldId id="440" r:id="rId32"/>
    <p:sldId id="441" r:id="rId33"/>
    <p:sldId id="442" r:id="rId34"/>
    <p:sldId id="443" r:id="rId35"/>
    <p:sldId id="444" r:id="rId36"/>
    <p:sldId id="426" r:id="rId37"/>
    <p:sldId id="390" r:id="rId38"/>
    <p:sldId id="403"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8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C4C7FA-10DB-4EB9-939A-97D6E09136C7}" type="datetimeFigureOut">
              <a:rPr lang="en-GB" smtClean="0"/>
              <a:t>21/04/2021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964E66-B13A-4F23-A78C-6C9D239CED77}" type="slidenum">
              <a:rPr lang="en-GB" smtClean="0"/>
              <a:t>‹#›</a:t>
            </a:fld>
            <a:endParaRPr lang="en-GB"/>
          </a:p>
        </p:txBody>
      </p:sp>
    </p:spTree>
    <p:extLst>
      <p:ext uri="{BB962C8B-B14F-4D97-AF65-F5344CB8AC3E}">
        <p14:creationId xmlns:p14="http://schemas.microsoft.com/office/powerpoint/2010/main" val="4104680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r>
              <a:rPr lang="en-US" dirty="0"/>
              <a:t>Date</a:t>
            </a:r>
            <a:endParaRPr lang="en-GB"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894CA7A-E8DB-4E16-984A-E27FD6662F31}" type="slidenum">
              <a:rPr lang="en-GB" smtClean="0"/>
              <a:t>‹#›</a:t>
            </a:fld>
            <a:endParaRPr lang="en-GB"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F97536D-D2A4-44FA-879E-55D09363B5ED}"/>
              </a:ext>
            </a:extLst>
          </p:cNvPr>
          <p:cNvSpPr txBox="1"/>
          <p:nvPr userDrawn="1"/>
        </p:nvSpPr>
        <p:spPr>
          <a:xfrm>
            <a:off x="1712595" y="6396335"/>
            <a:ext cx="9382125" cy="461665"/>
          </a:xfrm>
          <a:prstGeom prst="rect">
            <a:avLst/>
          </a:prstGeom>
          <a:noFill/>
        </p:spPr>
        <p:txBody>
          <a:bodyPr wrap="square">
            <a:spAutoFit/>
          </a:bodyPr>
          <a:lstStyle/>
          <a:p>
            <a:r>
              <a:rPr lang="en-US" sz="1200" dirty="0">
                <a:solidFill>
                  <a:schemeClr val="bg1"/>
                </a:solidFill>
              </a:rPr>
              <a:t>0750323 Algorithms						Philadelphia University						Dr. Raneem Qaddoura</a:t>
            </a:r>
          </a:p>
          <a:p>
            <a:pPr algn="ctr"/>
            <a:r>
              <a:rPr lang="en-US" sz="1200" dirty="0">
                <a:solidFill>
                  <a:schemeClr val="bg1"/>
                </a:solidFill>
              </a:rPr>
              <a:t>Introduction to Design and Analysis of Algorithms – </a:t>
            </a:r>
            <a:r>
              <a:rPr lang="en-US" sz="1200" dirty="0" err="1">
                <a:solidFill>
                  <a:schemeClr val="bg1"/>
                </a:solidFill>
              </a:rPr>
              <a:t>Anany</a:t>
            </a:r>
            <a:r>
              <a:rPr lang="en-US" sz="1200" dirty="0">
                <a:solidFill>
                  <a:schemeClr val="bg1"/>
                </a:solidFill>
              </a:rPr>
              <a:t> Levitin</a:t>
            </a:r>
            <a:endParaRPr lang="en-GB" sz="1200" dirty="0">
              <a:solidFill>
                <a:schemeClr val="bg1"/>
              </a:solidFill>
            </a:endParaRPr>
          </a:p>
        </p:txBody>
      </p:sp>
    </p:spTree>
    <p:extLst>
      <p:ext uri="{BB962C8B-B14F-4D97-AF65-F5344CB8AC3E}">
        <p14:creationId xmlns:p14="http://schemas.microsoft.com/office/powerpoint/2010/main" val="2222583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E26EC0-C568-4D08-8EA8-27DE6FD4CC46}" type="datetimeFigureOut">
              <a:rPr lang="en-GB" smtClean="0"/>
              <a:t>21/04/2021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94CA7A-E8DB-4E16-984A-E27FD6662F31}" type="slidenum">
              <a:rPr lang="en-GB" smtClean="0"/>
              <a:t>‹#›</a:t>
            </a:fld>
            <a:endParaRPr lang="en-GB"/>
          </a:p>
        </p:txBody>
      </p:sp>
    </p:spTree>
    <p:extLst>
      <p:ext uri="{BB962C8B-B14F-4D97-AF65-F5344CB8AC3E}">
        <p14:creationId xmlns:p14="http://schemas.microsoft.com/office/powerpoint/2010/main" val="2241335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E26EC0-C568-4D08-8EA8-27DE6FD4CC46}" type="datetimeFigureOut">
              <a:rPr lang="en-GB" smtClean="0"/>
              <a:t>21/04/2021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94CA7A-E8DB-4E16-984A-E27FD6662F31}" type="slidenum">
              <a:rPr lang="en-GB" smtClean="0"/>
              <a:t>‹#›</a:t>
            </a:fld>
            <a:endParaRPr lang="en-GB"/>
          </a:p>
        </p:txBody>
      </p:sp>
      <p:sp>
        <p:nvSpPr>
          <p:cNvPr id="10" name="TextBox 9">
            <a:extLst>
              <a:ext uri="{FF2B5EF4-FFF2-40B4-BE49-F238E27FC236}">
                <a16:creationId xmlns:a16="http://schemas.microsoft.com/office/drawing/2014/main" id="{B4024EC5-DAA3-4BE5-9449-2766B67646F8}"/>
              </a:ext>
            </a:extLst>
          </p:cNvPr>
          <p:cNvSpPr txBox="1"/>
          <p:nvPr userDrawn="1"/>
        </p:nvSpPr>
        <p:spPr>
          <a:xfrm>
            <a:off x="1712595" y="6396335"/>
            <a:ext cx="9382125" cy="461665"/>
          </a:xfrm>
          <a:prstGeom prst="rect">
            <a:avLst/>
          </a:prstGeom>
          <a:noFill/>
        </p:spPr>
        <p:txBody>
          <a:bodyPr wrap="square">
            <a:spAutoFit/>
          </a:bodyPr>
          <a:lstStyle/>
          <a:p>
            <a:r>
              <a:rPr lang="en-US" sz="1200" dirty="0">
                <a:solidFill>
                  <a:schemeClr val="bg1"/>
                </a:solidFill>
              </a:rPr>
              <a:t>0750323 Algorithms						Philadelphia University						Dr. Raneem Qaddoura</a:t>
            </a:r>
          </a:p>
          <a:p>
            <a:pPr algn="ctr"/>
            <a:r>
              <a:rPr lang="en-US" sz="1200" dirty="0">
                <a:solidFill>
                  <a:schemeClr val="bg1"/>
                </a:solidFill>
              </a:rPr>
              <a:t>Introduction to Design and Analysis of Algorithms – </a:t>
            </a:r>
            <a:r>
              <a:rPr lang="en-US" sz="1200" dirty="0" err="1">
                <a:solidFill>
                  <a:schemeClr val="bg1"/>
                </a:solidFill>
              </a:rPr>
              <a:t>Anany</a:t>
            </a:r>
            <a:r>
              <a:rPr lang="en-US" sz="1200" dirty="0">
                <a:solidFill>
                  <a:schemeClr val="bg1"/>
                </a:solidFill>
              </a:rPr>
              <a:t> Levitin</a:t>
            </a:r>
            <a:endParaRPr lang="en-GB" sz="1200" dirty="0">
              <a:solidFill>
                <a:schemeClr val="bg1"/>
              </a:solidFill>
            </a:endParaRPr>
          </a:p>
        </p:txBody>
      </p:sp>
    </p:spTree>
    <p:extLst>
      <p:ext uri="{BB962C8B-B14F-4D97-AF65-F5344CB8AC3E}">
        <p14:creationId xmlns:p14="http://schemas.microsoft.com/office/powerpoint/2010/main" val="3717881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E26EC0-C568-4D08-8EA8-27DE6FD4CC46}" type="datetimeFigureOut">
              <a:rPr lang="en-GB" smtClean="0"/>
              <a:t>21/04/2021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894CA7A-E8DB-4E16-984A-E27FD6662F31}" type="slidenum">
              <a:rPr lang="en-GB" smtClean="0"/>
              <a:t>‹#›</a:t>
            </a:fld>
            <a:endParaRPr lang="en-GB"/>
          </a:p>
        </p:txBody>
      </p:sp>
    </p:spTree>
    <p:extLst>
      <p:ext uri="{BB962C8B-B14F-4D97-AF65-F5344CB8AC3E}">
        <p14:creationId xmlns:p14="http://schemas.microsoft.com/office/powerpoint/2010/main" val="1606214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E26EC0-C568-4D08-8EA8-27DE6FD4CC46}" type="datetimeFigureOut">
              <a:rPr lang="en-GB" smtClean="0"/>
              <a:t>21/04/2021</a:t>
            </a:fld>
            <a:endParaRPr lang="en-GB" dirty="0"/>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94CA7A-E8DB-4E16-984A-E27FD6662F31}"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61D466C5-F7E3-4AC3-8FDB-7DA56A7C56EB}"/>
              </a:ext>
            </a:extLst>
          </p:cNvPr>
          <p:cNvSpPr txBox="1"/>
          <p:nvPr userDrawn="1"/>
        </p:nvSpPr>
        <p:spPr>
          <a:xfrm>
            <a:off x="1712595" y="6396335"/>
            <a:ext cx="9382125" cy="461665"/>
          </a:xfrm>
          <a:prstGeom prst="rect">
            <a:avLst/>
          </a:prstGeom>
          <a:noFill/>
        </p:spPr>
        <p:txBody>
          <a:bodyPr wrap="square">
            <a:spAutoFit/>
          </a:bodyPr>
          <a:lstStyle/>
          <a:p>
            <a:r>
              <a:rPr lang="en-US" sz="1200" dirty="0">
                <a:solidFill>
                  <a:schemeClr val="bg1"/>
                </a:solidFill>
              </a:rPr>
              <a:t>0750323 Algorithms						Philadelphia University						Dr. Raneem Qaddoura</a:t>
            </a:r>
          </a:p>
          <a:p>
            <a:pPr algn="ctr"/>
            <a:r>
              <a:rPr lang="en-US" sz="1200" dirty="0">
                <a:solidFill>
                  <a:schemeClr val="bg1"/>
                </a:solidFill>
              </a:rPr>
              <a:t>Introduction to Design and Analysis of Algorithms – </a:t>
            </a:r>
            <a:r>
              <a:rPr lang="en-US" sz="1200" dirty="0" err="1">
                <a:solidFill>
                  <a:schemeClr val="bg1"/>
                </a:solidFill>
              </a:rPr>
              <a:t>Anany</a:t>
            </a:r>
            <a:r>
              <a:rPr lang="en-US" sz="1200" dirty="0">
                <a:solidFill>
                  <a:schemeClr val="bg1"/>
                </a:solidFill>
              </a:rPr>
              <a:t> Levitin</a:t>
            </a:r>
            <a:endParaRPr lang="en-GB" sz="1200" dirty="0">
              <a:solidFill>
                <a:schemeClr val="bg1"/>
              </a:solidFill>
            </a:endParaRPr>
          </a:p>
        </p:txBody>
      </p:sp>
    </p:spTree>
    <p:extLst>
      <p:ext uri="{BB962C8B-B14F-4D97-AF65-F5344CB8AC3E}">
        <p14:creationId xmlns:p14="http://schemas.microsoft.com/office/powerpoint/2010/main" val="4283165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9E26EC0-C568-4D08-8EA8-27DE6FD4CC46}" type="datetimeFigureOut">
              <a:rPr lang="en-GB" smtClean="0"/>
              <a:t>21/04/2021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94CA7A-E8DB-4E16-984A-E27FD6662F31}" type="slidenum">
              <a:rPr lang="en-GB" smtClean="0"/>
              <a:t>‹#›</a:t>
            </a:fld>
            <a:endParaRPr lang="en-GB"/>
          </a:p>
        </p:txBody>
      </p:sp>
    </p:spTree>
    <p:extLst>
      <p:ext uri="{BB962C8B-B14F-4D97-AF65-F5344CB8AC3E}">
        <p14:creationId xmlns:p14="http://schemas.microsoft.com/office/powerpoint/2010/main" val="855537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9E26EC0-C568-4D08-8EA8-27DE6FD4CC46}" type="datetimeFigureOut">
              <a:rPr lang="en-GB" smtClean="0"/>
              <a:t>21/04/2021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894CA7A-E8DB-4E16-984A-E27FD6662F31}" type="slidenum">
              <a:rPr lang="en-GB" smtClean="0"/>
              <a:t>‹#›</a:t>
            </a:fld>
            <a:endParaRPr lang="en-GB"/>
          </a:p>
        </p:txBody>
      </p:sp>
    </p:spTree>
    <p:extLst>
      <p:ext uri="{BB962C8B-B14F-4D97-AF65-F5344CB8AC3E}">
        <p14:creationId xmlns:p14="http://schemas.microsoft.com/office/powerpoint/2010/main" val="1801955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9E26EC0-C568-4D08-8EA8-27DE6FD4CC46}" type="datetimeFigureOut">
              <a:rPr lang="en-GB" smtClean="0"/>
              <a:t>21/04/2021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894CA7A-E8DB-4E16-984A-E27FD6662F31}" type="slidenum">
              <a:rPr lang="en-GB" smtClean="0"/>
              <a:t>‹#›</a:t>
            </a:fld>
            <a:endParaRPr lang="en-GB"/>
          </a:p>
        </p:txBody>
      </p:sp>
    </p:spTree>
    <p:extLst>
      <p:ext uri="{BB962C8B-B14F-4D97-AF65-F5344CB8AC3E}">
        <p14:creationId xmlns:p14="http://schemas.microsoft.com/office/powerpoint/2010/main" val="2202347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9E26EC0-C568-4D08-8EA8-27DE6FD4CC46}" type="datetimeFigureOut">
              <a:rPr lang="en-GB" smtClean="0"/>
              <a:t>21/04/2021</a:t>
            </a:fld>
            <a:endParaRPr lang="en-GB"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dirty="0"/>
          </a:p>
        </p:txBody>
      </p:sp>
      <p:sp>
        <p:nvSpPr>
          <p:cNvPr id="9" name="Slide Number Placeholder 8"/>
          <p:cNvSpPr>
            <a:spLocks noGrp="1"/>
          </p:cNvSpPr>
          <p:nvPr>
            <p:ph type="sldNum" sz="quarter" idx="12"/>
          </p:nvPr>
        </p:nvSpPr>
        <p:spPr/>
        <p:txBody>
          <a:bodyPr/>
          <a:lstStyle/>
          <a:p>
            <a:fld id="{D894CA7A-E8DB-4E16-984A-E27FD6662F31}" type="slidenum">
              <a:rPr lang="en-GB" smtClean="0"/>
              <a:t>‹#›</a:t>
            </a:fld>
            <a:endParaRPr lang="en-GB"/>
          </a:p>
        </p:txBody>
      </p:sp>
      <p:sp>
        <p:nvSpPr>
          <p:cNvPr id="2" name="TextBox 1">
            <a:extLst>
              <a:ext uri="{FF2B5EF4-FFF2-40B4-BE49-F238E27FC236}">
                <a16:creationId xmlns:a16="http://schemas.microsoft.com/office/drawing/2014/main" id="{BE0F792B-486D-4516-BD8F-47457D248423}"/>
              </a:ext>
            </a:extLst>
          </p:cNvPr>
          <p:cNvSpPr txBox="1"/>
          <p:nvPr userDrawn="1"/>
        </p:nvSpPr>
        <p:spPr>
          <a:xfrm>
            <a:off x="1712595" y="6396335"/>
            <a:ext cx="9382125" cy="461665"/>
          </a:xfrm>
          <a:prstGeom prst="rect">
            <a:avLst/>
          </a:prstGeom>
          <a:noFill/>
        </p:spPr>
        <p:txBody>
          <a:bodyPr wrap="square">
            <a:spAutoFit/>
          </a:bodyPr>
          <a:lstStyle/>
          <a:p>
            <a:r>
              <a:rPr lang="en-US" sz="1200" dirty="0">
                <a:solidFill>
                  <a:schemeClr val="bg1"/>
                </a:solidFill>
              </a:rPr>
              <a:t>0750323 Algorithms						Philadelphia University						Dr. Raneem Qaddoura</a:t>
            </a:r>
          </a:p>
          <a:p>
            <a:pPr algn="ctr"/>
            <a:r>
              <a:rPr lang="en-US" sz="1200" dirty="0">
                <a:solidFill>
                  <a:schemeClr val="bg1"/>
                </a:solidFill>
              </a:rPr>
              <a:t>Introduction to Design and Analysis of Algorithms – </a:t>
            </a:r>
            <a:r>
              <a:rPr lang="en-US" sz="1200" dirty="0" err="1">
                <a:solidFill>
                  <a:schemeClr val="bg1"/>
                </a:solidFill>
              </a:rPr>
              <a:t>Anany</a:t>
            </a:r>
            <a:r>
              <a:rPr lang="en-US" sz="1200" dirty="0">
                <a:solidFill>
                  <a:schemeClr val="bg1"/>
                </a:solidFill>
              </a:rPr>
              <a:t> Levitin</a:t>
            </a:r>
            <a:endParaRPr lang="en-GB" sz="1200" dirty="0">
              <a:solidFill>
                <a:schemeClr val="bg1"/>
              </a:solidFill>
            </a:endParaRPr>
          </a:p>
        </p:txBody>
      </p:sp>
    </p:spTree>
    <p:extLst>
      <p:ext uri="{BB962C8B-B14F-4D97-AF65-F5344CB8AC3E}">
        <p14:creationId xmlns:p14="http://schemas.microsoft.com/office/powerpoint/2010/main" val="1959394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dirty="0"/>
          </a:p>
        </p:txBody>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1339216"/>
          </a:xfrm>
        </p:spPr>
        <p:txBody>
          <a:bodyPr anchor="b">
            <a:normAutofit/>
          </a:bodyPr>
          <a:lstStyle>
            <a:lvl1pPr>
              <a:defRPr sz="3600" b="0">
                <a:solidFill>
                  <a:srgbClr val="FFFFFF"/>
                </a:solidFill>
              </a:defRPr>
            </a:lvl1pPr>
          </a:lstStyle>
          <a:p>
            <a:r>
              <a:rPr lang="en-US" dirty="0"/>
              <a:t>Click to edit Master title style</a:t>
            </a:r>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933575"/>
            <a:ext cx="3200400" cy="4371629"/>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9E26EC0-C568-4D08-8EA8-27DE6FD4CC46}" type="datetimeFigureOut">
              <a:rPr lang="en-GB" smtClean="0"/>
              <a:t>21/04/2021</a:t>
            </a:fld>
            <a:endParaRPr lang="en-GB"/>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894CA7A-E8DB-4E16-984A-E27FD6662F31}" type="slidenum">
              <a:rPr lang="en-GB" smtClean="0"/>
              <a:t>‹#›</a:t>
            </a:fld>
            <a:endParaRPr lang="en-GB"/>
          </a:p>
        </p:txBody>
      </p:sp>
      <p:sp>
        <p:nvSpPr>
          <p:cNvPr id="11" name="TextBox 10">
            <a:extLst>
              <a:ext uri="{FF2B5EF4-FFF2-40B4-BE49-F238E27FC236}">
                <a16:creationId xmlns:a16="http://schemas.microsoft.com/office/drawing/2014/main" id="{0AA55522-7A3F-41B3-A430-758F4257BF04}"/>
              </a:ext>
            </a:extLst>
          </p:cNvPr>
          <p:cNvSpPr txBox="1"/>
          <p:nvPr userDrawn="1"/>
        </p:nvSpPr>
        <p:spPr>
          <a:xfrm>
            <a:off x="4800600" y="6367760"/>
            <a:ext cx="6294120" cy="461665"/>
          </a:xfrm>
          <a:prstGeom prst="rect">
            <a:avLst/>
          </a:prstGeom>
          <a:noFill/>
        </p:spPr>
        <p:txBody>
          <a:bodyPr wrap="square">
            <a:spAutoFit/>
          </a:bodyPr>
          <a:lstStyle/>
          <a:p>
            <a:r>
              <a:rPr lang="en-US" sz="1200" dirty="0">
                <a:solidFill>
                  <a:schemeClr val="tx1"/>
                </a:solidFill>
              </a:rPr>
              <a:t>0750323 Algorithms			Philadelphia University		Dr. Raneem Qaddoura</a:t>
            </a:r>
          </a:p>
          <a:p>
            <a:pPr algn="ctr"/>
            <a:r>
              <a:rPr lang="en-US" sz="1200" dirty="0">
                <a:solidFill>
                  <a:schemeClr val="tx1"/>
                </a:solidFill>
              </a:rPr>
              <a:t>Introduction to Design and Analysis of Algorithms – </a:t>
            </a:r>
            <a:r>
              <a:rPr lang="en-US" sz="1200" dirty="0" err="1">
                <a:solidFill>
                  <a:schemeClr val="tx1"/>
                </a:solidFill>
              </a:rPr>
              <a:t>Anany</a:t>
            </a:r>
            <a:r>
              <a:rPr lang="en-US" sz="1200" dirty="0">
                <a:solidFill>
                  <a:schemeClr val="tx1"/>
                </a:solidFill>
              </a:rPr>
              <a:t> Levitin</a:t>
            </a:r>
            <a:endParaRPr lang="en-GB" sz="1200" dirty="0">
              <a:solidFill>
                <a:schemeClr val="tx1"/>
              </a:solidFill>
            </a:endParaRPr>
          </a:p>
        </p:txBody>
      </p:sp>
    </p:spTree>
    <p:extLst>
      <p:ext uri="{BB962C8B-B14F-4D97-AF65-F5344CB8AC3E}">
        <p14:creationId xmlns:p14="http://schemas.microsoft.com/office/powerpoint/2010/main" val="490757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9E26EC0-C568-4D08-8EA8-27DE6FD4CC46}" type="datetimeFigureOut">
              <a:rPr lang="en-GB" smtClean="0"/>
              <a:t>21/04/2021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94CA7A-E8DB-4E16-984A-E27FD6662F31}" type="slidenum">
              <a:rPr lang="en-GB" smtClean="0"/>
              <a:t>‹#›</a:t>
            </a:fld>
            <a:endParaRPr lang="en-GB"/>
          </a:p>
        </p:txBody>
      </p:sp>
      <p:sp>
        <p:nvSpPr>
          <p:cNvPr id="11" name="TextBox 10">
            <a:extLst>
              <a:ext uri="{FF2B5EF4-FFF2-40B4-BE49-F238E27FC236}">
                <a16:creationId xmlns:a16="http://schemas.microsoft.com/office/drawing/2014/main" id="{F66366FB-DF78-4316-9FFE-2833CD914C38}"/>
              </a:ext>
            </a:extLst>
          </p:cNvPr>
          <p:cNvSpPr txBox="1"/>
          <p:nvPr userDrawn="1"/>
        </p:nvSpPr>
        <p:spPr>
          <a:xfrm>
            <a:off x="1712595" y="6396335"/>
            <a:ext cx="9382125" cy="461665"/>
          </a:xfrm>
          <a:prstGeom prst="rect">
            <a:avLst/>
          </a:prstGeom>
          <a:noFill/>
        </p:spPr>
        <p:txBody>
          <a:bodyPr wrap="square">
            <a:spAutoFit/>
          </a:bodyPr>
          <a:lstStyle/>
          <a:p>
            <a:r>
              <a:rPr lang="en-US" sz="1200" dirty="0">
                <a:solidFill>
                  <a:schemeClr val="bg1"/>
                </a:solidFill>
              </a:rPr>
              <a:t>0750323 Algorithms						Philadelphia University						Dr. Raneem Qaddoura</a:t>
            </a:r>
          </a:p>
          <a:p>
            <a:pPr algn="ctr"/>
            <a:r>
              <a:rPr lang="en-US" sz="1200" dirty="0">
                <a:solidFill>
                  <a:schemeClr val="bg1"/>
                </a:solidFill>
              </a:rPr>
              <a:t>Introduction to Design and Analysis of Algorithms – </a:t>
            </a:r>
            <a:r>
              <a:rPr lang="en-US" sz="1200" dirty="0" err="1">
                <a:solidFill>
                  <a:schemeClr val="bg1"/>
                </a:solidFill>
              </a:rPr>
              <a:t>Anany</a:t>
            </a:r>
            <a:r>
              <a:rPr lang="en-US" sz="1200" dirty="0">
                <a:solidFill>
                  <a:schemeClr val="bg1"/>
                </a:solidFill>
              </a:rPr>
              <a:t> Levitin</a:t>
            </a:r>
            <a:endParaRPr lang="en-GB" sz="1200" dirty="0">
              <a:solidFill>
                <a:schemeClr val="bg1"/>
              </a:solidFill>
            </a:endParaRPr>
          </a:p>
        </p:txBody>
      </p:sp>
    </p:spTree>
    <p:extLst>
      <p:ext uri="{BB962C8B-B14F-4D97-AF65-F5344CB8AC3E}">
        <p14:creationId xmlns:p14="http://schemas.microsoft.com/office/powerpoint/2010/main" val="1343339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dirty="0"/>
          </a:p>
        </p:txBody>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r>
              <a:rPr lang="en-US" dirty="0"/>
              <a:t>Date</a:t>
            </a:r>
            <a:endParaRPr lang="en-GB"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894CA7A-E8DB-4E16-984A-E27FD6662F31}" type="slidenum">
              <a:rPr lang="en-GB" smtClean="0"/>
              <a:t>‹#›</a:t>
            </a:fld>
            <a:endParaRPr lang="en-GB"/>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3785BC39-8739-490A-9623-879E10D9941D}"/>
              </a:ext>
            </a:extLst>
          </p:cNvPr>
          <p:cNvSpPr txBox="1"/>
          <p:nvPr userDrawn="1"/>
        </p:nvSpPr>
        <p:spPr>
          <a:xfrm>
            <a:off x="1712595" y="6396335"/>
            <a:ext cx="9382125" cy="461665"/>
          </a:xfrm>
          <a:prstGeom prst="rect">
            <a:avLst/>
          </a:prstGeom>
          <a:noFill/>
        </p:spPr>
        <p:txBody>
          <a:bodyPr wrap="square">
            <a:spAutoFit/>
          </a:bodyPr>
          <a:lstStyle/>
          <a:p>
            <a:r>
              <a:rPr lang="en-US" sz="1200" dirty="0">
                <a:solidFill>
                  <a:schemeClr val="bg1"/>
                </a:solidFill>
              </a:rPr>
              <a:t>0750323 Algorithms						Philadelphia University						Dr. Raneem Qaddoura</a:t>
            </a:r>
          </a:p>
          <a:p>
            <a:pPr algn="ctr"/>
            <a:r>
              <a:rPr lang="en-US" sz="1200" dirty="0">
                <a:solidFill>
                  <a:schemeClr val="bg1"/>
                </a:solidFill>
              </a:rPr>
              <a:t>Introduction to Design and Analysis of Algorithms – </a:t>
            </a:r>
            <a:r>
              <a:rPr lang="en-US" sz="1200" dirty="0" err="1">
                <a:solidFill>
                  <a:schemeClr val="bg1"/>
                </a:solidFill>
              </a:rPr>
              <a:t>Anany</a:t>
            </a:r>
            <a:r>
              <a:rPr lang="en-US" sz="1200" dirty="0">
                <a:solidFill>
                  <a:schemeClr val="bg1"/>
                </a:solidFill>
              </a:rPr>
              <a:t> Levitin</a:t>
            </a:r>
            <a:endParaRPr lang="en-GB" sz="1200" dirty="0">
              <a:solidFill>
                <a:schemeClr val="bg1"/>
              </a:solidFill>
            </a:endParaRPr>
          </a:p>
        </p:txBody>
      </p:sp>
    </p:spTree>
    <p:extLst>
      <p:ext uri="{BB962C8B-B14F-4D97-AF65-F5344CB8AC3E}">
        <p14:creationId xmlns:p14="http://schemas.microsoft.com/office/powerpoint/2010/main" val="37793288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png"/></Relationships>
</file>

<file path=ppt/slides/_rels/slide1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 Id="rId4" Type="http://schemas.openxmlformats.org/officeDocument/2006/relationships/image" Target="../media/image18.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image" Target="../media/image23.png"/><Relationship Id="rId7" Type="http://schemas.openxmlformats.org/officeDocument/2006/relationships/image" Target="../media/image27.png"/><Relationship Id="rId2" Type="http://schemas.openxmlformats.org/officeDocument/2006/relationships/image" Target="../media/image22.png"/><Relationship Id="rId1" Type="http://schemas.openxmlformats.org/officeDocument/2006/relationships/slideLayout" Target="../slideLayouts/slideLayout2.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24.png"/></Relationships>
</file>

<file path=ppt/slides/_rels/slide24.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80.png"/><Relationship Id="rId1" Type="http://schemas.openxmlformats.org/officeDocument/2006/relationships/slideLayout" Target="../slideLayouts/slideLayout8.xml"/><Relationship Id="rId5" Type="http://schemas.openxmlformats.org/officeDocument/2006/relationships/image" Target="../media/image29.png"/><Relationship Id="rId4" Type="http://schemas.openxmlformats.org/officeDocument/2006/relationships/image" Target="../media/image31.png"/></Relationships>
</file>

<file path=ppt/slides/_rels/slide26.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0.png"/><Relationship Id="rId1" Type="http://schemas.openxmlformats.org/officeDocument/2006/relationships/slideLayout" Target="../slideLayouts/slideLayout8.xml"/><Relationship Id="rId4" Type="http://schemas.openxmlformats.org/officeDocument/2006/relationships/image" Target="../media/image32.png"/></Relationships>
</file>

<file path=ppt/slides/_rels/slide28.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5.png"/><Relationship Id="rId1" Type="http://schemas.openxmlformats.org/officeDocument/2006/relationships/slideLayout" Target="../slideLayouts/slideLayout8.xml"/><Relationship Id="rId6" Type="http://schemas.openxmlformats.org/officeDocument/2006/relationships/image" Target="../media/image37.png"/><Relationship Id="rId5" Type="http://schemas.openxmlformats.org/officeDocument/2006/relationships/image" Target="../media/image36.png"/><Relationship Id="rId4" Type="http://schemas.openxmlformats.org/officeDocument/2006/relationships/image" Target="../media/image32.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8.png"/><Relationship Id="rId1" Type="http://schemas.openxmlformats.org/officeDocument/2006/relationships/slideLayout" Target="../slideLayouts/slideLayout8.xml"/><Relationship Id="rId6" Type="http://schemas.openxmlformats.org/officeDocument/2006/relationships/image" Target="../media/image42.png"/><Relationship Id="rId5" Type="http://schemas.openxmlformats.org/officeDocument/2006/relationships/image" Target="../media/image41.png"/><Relationship Id="rId4" Type="http://schemas.openxmlformats.org/officeDocument/2006/relationships/image" Target="../media/image40.png"/></Relationships>
</file>

<file path=ppt/slides/_rels/slide32.xml.rels><?xml version="1.0" encoding="UTF-8" standalone="yes"?>
<Relationships xmlns="http://schemas.openxmlformats.org/package/2006/relationships"><Relationship Id="rId8" Type="http://schemas.openxmlformats.org/officeDocument/2006/relationships/image" Target="../media/image49.png"/><Relationship Id="rId3" Type="http://schemas.openxmlformats.org/officeDocument/2006/relationships/image" Target="../media/image44.png"/><Relationship Id="rId7" Type="http://schemas.openxmlformats.org/officeDocument/2006/relationships/image" Target="../media/image48.png"/><Relationship Id="rId2" Type="http://schemas.openxmlformats.org/officeDocument/2006/relationships/image" Target="../media/image43.png"/><Relationship Id="rId1" Type="http://schemas.openxmlformats.org/officeDocument/2006/relationships/slideLayout" Target="../slideLayouts/slideLayout8.xml"/><Relationship Id="rId6" Type="http://schemas.openxmlformats.org/officeDocument/2006/relationships/image" Target="../media/image47.png"/><Relationship Id="rId5" Type="http://schemas.openxmlformats.org/officeDocument/2006/relationships/image" Target="../media/image46.png"/><Relationship Id="rId4" Type="http://schemas.openxmlformats.org/officeDocument/2006/relationships/image" Target="../media/image45.png"/><Relationship Id="rId9" Type="http://schemas.openxmlformats.org/officeDocument/2006/relationships/image" Target="../media/image50.png"/></Relationships>
</file>

<file path=ppt/slides/_rels/slide33.xml.rels><?xml version="1.0" encoding="UTF-8" standalone="yes"?>
<Relationships xmlns="http://schemas.openxmlformats.org/package/2006/relationships"><Relationship Id="rId2" Type="http://schemas.openxmlformats.org/officeDocument/2006/relationships/image" Target="../media/image51.png"/><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3" Type="http://schemas.openxmlformats.org/officeDocument/2006/relationships/image" Target="../media/image53.png"/><Relationship Id="rId2" Type="http://schemas.openxmlformats.org/officeDocument/2006/relationships/image" Target="../media/image52.png"/><Relationship Id="rId1" Type="http://schemas.openxmlformats.org/officeDocument/2006/relationships/slideLayout" Target="../slideLayouts/slideLayout8.xml"/><Relationship Id="rId6" Type="http://schemas.openxmlformats.org/officeDocument/2006/relationships/image" Target="../media/image56.png"/><Relationship Id="rId5" Type="http://schemas.openxmlformats.org/officeDocument/2006/relationships/image" Target="../media/image55.png"/><Relationship Id="rId4" Type="http://schemas.openxmlformats.org/officeDocument/2006/relationships/image" Target="../media/image54.png"/></Relationships>
</file>

<file path=ppt/slides/_rels/slide35.xml.rels><?xml version="1.0" encoding="UTF-8" standalone="yes"?>
<Relationships xmlns="http://schemas.openxmlformats.org/package/2006/relationships"><Relationship Id="rId3" Type="http://schemas.openxmlformats.org/officeDocument/2006/relationships/image" Target="../media/image58.png"/><Relationship Id="rId2" Type="http://schemas.openxmlformats.org/officeDocument/2006/relationships/image" Target="../media/image57.png"/><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180C4-AEB0-42F1-B976-82EDA351426E}"/>
              </a:ext>
            </a:extLst>
          </p:cNvPr>
          <p:cNvSpPr>
            <a:spLocks noGrp="1"/>
          </p:cNvSpPr>
          <p:nvPr>
            <p:ph type="ctrTitle"/>
          </p:nvPr>
        </p:nvSpPr>
        <p:spPr/>
        <p:txBody>
          <a:bodyPr/>
          <a:lstStyle/>
          <a:p>
            <a:r>
              <a:rPr lang="en-GB" dirty="0"/>
              <a:t>Fundamentals of the Analysis of Algorithm Efficiency</a:t>
            </a:r>
          </a:p>
        </p:txBody>
      </p:sp>
      <p:sp>
        <p:nvSpPr>
          <p:cNvPr id="3" name="Subtitle 2">
            <a:extLst>
              <a:ext uri="{FF2B5EF4-FFF2-40B4-BE49-F238E27FC236}">
                <a16:creationId xmlns:a16="http://schemas.microsoft.com/office/drawing/2014/main" id="{9830E475-FE71-48BF-B2D2-17EA50287650}"/>
              </a:ext>
            </a:extLst>
          </p:cNvPr>
          <p:cNvSpPr>
            <a:spLocks noGrp="1"/>
          </p:cNvSpPr>
          <p:nvPr>
            <p:ph type="subTitle" idx="1"/>
          </p:nvPr>
        </p:nvSpPr>
        <p:spPr/>
        <p:txBody>
          <a:bodyPr/>
          <a:lstStyle/>
          <a:p>
            <a:r>
              <a:rPr lang="en-US" dirty="0"/>
              <a:t>0750323 Algorithms</a:t>
            </a:r>
          </a:p>
          <a:p>
            <a:r>
              <a:rPr lang="en-US" dirty="0"/>
              <a:t>Dr. Raneem Qaddoura</a:t>
            </a:r>
            <a:endParaRPr lang="en-GB" dirty="0"/>
          </a:p>
        </p:txBody>
      </p:sp>
    </p:spTree>
    <p:extLst>
      <p:ext uri="{BB962C8B-B14F-4D97-AF65-F5344CB8AC3E}">
        <p14:creationId xmlns:p14="http://schemas.microsoft.com/office/powerpoint/2010/main" val="38679340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A6147-D328-4D60-B43E-F348B84AACA4}"/>
              </a:ext>
            </a:extLst>
          </p:cNvPr>
          <p:cNvSpPr>
            <a:spLocks noGrp="1"/>
          </p:cNvSpPr>
          <p:nvPr>
            <p:ph type="title"/>
          </p:nvPr>
        </p:nvSpPr>
        <p:spPr/>
        <p:txBody>
          <a:bodyPr/>
          <a:lstStyle/>
          <a:p>
            <a:r>
              <a:rPr lang="en-US" dirty="0"/>
              <a:t>Units for measuring running time</a:t>
            </a:r>
            <a:endParaRPr lang="en-GB"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58A1084-B84A-45E9-BEB9-BBA9DA300B63}"/>
                  </a:ext>
                </a:extLst>
              </p:cNvPr>
              <p:cNvSpPr>
                <a:spLocks noGrp="1"/>
              </p:cNvSpPr>
              <p:nvPr>
                <p:ph idx="1"/>
              </p:nvPr>
            </p:nvSpPr>
            <p:spPr/>
            <p:txBody>
              <a:bodyPr>
                <a:normAutofit fontScale="77500" lnSpcReduction="20000"/>
              </a:bodyPr>
              <a:lstStyle/>
              <a:p>
                <a:pPr algn="ctr"/>
                <a:r>
                  <a:rPr lang="en-US" altLang="en-US" sz="2800" i="1" dirty="0"/>
                  <a:t> T</a:t>
                </a:r>
                <a:r>
                  <a:rPr lang="en-US" altLang="en-US" sz="2800" dirty="0"/>
                  <a:t>(</a:t>
                </a:r>
                <a:r>
                  <a:rPr lang="en-US" altLang="en-US" sz="2800" i="1" dirty="0"/>
                  <a:t>n</a:t>
                </a:r>
                <a:r>
                  <a:rPr lang="en-US" altLang="en-US" sz="2800" dirty="0"/>
                  <a:t>) </a:t>
                </a:r>
                <a:r>
                  <a:rPr lang="en-US" altLang="en-US" sz="2800" dirty="0">
                    <a:latin typeface="Lucida Grande" pitchFamily="84" charset="0"/>
                    <a:cs typeface="Times New Roman" panose="02020603050405020304" pitchFamily="18" charset="0"/>
                  </a:rPr>
                  <a:t>≈</a:t>
                </a:r>
                <a:r>
                  <a:rPr lang="en-US" altLang="en-US" sz="2800" dirty="0"/>
                  <a:t> </a:t>
                </a:r>
                <a:r>
                  <a:rPr lang="en-US" altLang="en-US" sz="2800" i="1" dirty="0" err="1"/>
                  <a:t>c</a:t>
                </a:r>
                <a:r>
                  <a:rPr lang="en-US" altLang="en-US" sz="2800" i="1" baseline="-25000" dirty="0" err="1"/>
                  <a:t>op</a:t>
                </a:r>
                <a:r>
                  <a:rPr lang="en-US" altLang="en-US" sz="2800" i="1" dirty="0" err="1"/>
                  <a:t>C</a:t>
                </a:r>
                <a:r>
                  <a:rPr lang="en-US" altLang="en-US" sz="2800" dirty="0"/>
                  <a:t>(</a:t>
                </a:r>
                <a:r>
                  <a:rPr lang="en-US" altLang="en-US" sz="2800" i="1" dirty="0"/>
                  <a:t>n</a:t>
                </a:r>
                <a:r>
                  <a:rPr lang="en-US" altLang="en-US" sz="2800" dirty="0"/>
                  <a:t>)</a:t>
                </a:r>
                <a:endParaRPr lang="en-GB" sz="2800" dirty="0"/>
              </a:p>
              <a:p>
                <a:pPr>
                  <a:buFont typeface="Arial" panose="020B0604020202020204" pitchFamily="34" charset="0"/>
                  <a:buChar char="•"/>
                </a:pPr>
                <a:r>
                  <a:rPr lang="en-GB" dirty="0"/>
                  <a:t>“How much faster would this algorithm run on a machine that is 10 times faster than the one we have?” The answer is, obviously, 10 times.</a:t>
                </a:r>
              </a:p>
              <a:p>
                <a:pPr>
                  <a:buFont typeface="Arial" panose="020B0604020202020204" pitchFamily="34" charset="0"/>
                  <a:buChar char="•"/>
                </a:pPr>
                <a:r>
                  <a:rPr lang="en-GB" dirty="0"/>
                  <a:t>Assuming that </a:t>
                </a:r>
                <a14:m>
                  <m:oMath xmlns:m="http://schemas.openxmlformats.org/officeDocument/2006/math">
                    <m:r>
                      <a:rPr lang="en-US" sz="2000" b="0" i="1" smtClean="0">
                        <a:latin typeface="Cambria Math" panose="02040503050406030204" pitchFamily="18" charset="0"/>
                      </a:rPr>
                      <m:t>𝐶</m:t>
                    </m:r>
                    <m:d>
                      <m:dPr>
                        <m:ctrlPr>
                          <a:rPr lang="en-US" sz="2000" b="0" i="1" smtClean="0">
                            <a:latin typeface="Cambria Math" panose="02040503050406030204" pitchFamily="18" charset="0"/>
                          </a:rPr>
                        </m:ctrlPr>
                      </m:dPr>
                      <m:e>
                        <m:r>
                          <a:rPr lang="en-US" sz="2000" b="0" i="1" smtClean="0">
                            <a:latin typeface="Cambria Math" panose="02040503050406030204" pitchFamily="18" charset="0"/>
                          </a:rPr>
                          <m:t>𝑛</m:t>
                        </m:r>
                      </m:e>
                    </m:d>
                    <m:r>
                      <a:rPr lang="pt-BR" sz="2000" i="1" smtClean="0">
                        <a:latin typeface="Cambria Math" panose="02040503050406030204" pitchFamily="18" charset="0"/>
                      </a:rPr>
                      <m:t>=</m:t>
                    </m:r>
                    <m:f>
                      <m:fPr>
                        <m:ctrlPr>
                          <a:rPr lang="pt-BR" sz="2000" i="1" smtClean="0">
                            <a:latin typeface="Cambria Math" panose="02040503050406030204" pitchFamily="18" charset="0"/>
                          </a:rPr>
                        </m:ctrlPr>
                      </m:fPr>
                      <m:num>
                        <m:r>
                          <a:rPr lang="en-US" sz="2000" b="0" i="1" smtClean="0">
                            <a:latin typeface="Cambria Math" panose="02040503050406030204" pitchFamily="18" charset="0"/>
                          </a:rPr>
                          <m:t>1</m:t>
                        </m:r>
                      </m:num>
                      <m:den>
                        <m:r>
                          <a:rPr lang="en-US" sz="2000" b="0" i="1" smtClean="0">
                            <a:latin typeface="Cambria Math" panose="02040503050406030204" pitchFamily="18" charset="0"/>
                          </a:rPr>
                          <m:t>2</m:t>
                        </m:r>
                      </m:den>
                    </m:f>
                    <m:r>
                      <a:rPr lang="en-US" sz="2000" b="0" i="1" smtClean="0">
                        <a:latin typeface="Cambria Math" panose="02040503050406030204" pitchFamily="18" charset="0"/>
                      </a:rPr>
                      <m:t>𝑛</m:t>
                    </m:r>
                    <m:d>
                      <m:dPr>
                        <m:ctrlPr>
                          <a:rPr lang="en-US" sz="2000" b="0" i="1" smtClean="0">
                            <a:latin typeface="Cambria Math" panose="02040503050406030204" pitchFamily="18" charset="0"/>
                          </a:rPr>
                        </m:ctrlPr>
                      </m:dPr>
                      <m:e>
                        <m:r>
                          <a:rPr lang="en-US" sz="2000" b="0" i="1" smtClean="0">
                            <a:latin typeface="Cambria Math" panose="02040503050406030204" pitchFamily="18" charset="0"/>
                          </a:rPr>
                          <m:t>𝑛</m:t>
                        </m:r>
                        <m:r>
                          <a:rPr lang="en-US" sz="2000" b="0" i="1" smtClean="0">
                            <a:latin typeface="Cambria Math" panose="02040503050406030204" pitchFamily="18" charset="0"/>
                          </a:rPr>
                          <m:t> −1</m:t>
                        </m:r>
                      </m:e>
                    </m:d>
                  </m:oMath>
                </a14:m>
                <a:r>
                  <a:rPr lang="en-GB" dirty="0"/>
                  <a:t>, how much longer will the algorithm run if we double its input size? The answer is about four times longer.</a:t>
                </a:r>
              </a:p>
              <a:p>
                <a:pPr>
                  <a:buFont typeface="Arial" panose="020B0604020202020204" pitchFamily="34" charset="0"/>
                  <a:buChar char="•"/>
                </a:pPr>
                <a14:m>
                  <m:oMath xmlns:m="http://schemas.openxmlformats.org/officeDocument/2006/math">
                    <m:r>
                      <a:rPr lang="en-US" sz="2600" b="0" i="1" smtClean="0">
                        <a:latin typeface="Cambria Math" panose="02040503050406030204" pitchFamily="18" charset="0"/>
                      </a:rPr>
                      <m:t>𝐶</m:t>
                    </m:r>
                    <m:d>
                      <m:dPr>
                        <m:ctrlPr>
                          <a:rPr lang="en-US" sz="2600" b="0" i="1" smtClean="0">
                            <a:latin typeface="Cambria Math" panose="02040503050406030204" pitchFamily="18" charset="0"/>
                          </a:rPr>
                        </m:ctrlPr>
                      </m:dPr>
                      <m:e>
                        <m:r>
                          <a:rPr lang="en-US" sz="2600" b="0" i="1" smtClean="0">
                            <a:latin typeface="Cambria Math" panose="02040503050406030204" pitchFamily="18" charset="0"/>
                          </a:rPr>
                          <m:t>𝑛</m:t>
                        </m:r>
                      </m:e>
                    </m:d>
                    <m:r>
                      <a:rPr lang="pt-BR" sz="2600" i="1" smtClean="0">
                        <a:latin typeface="Cambria Math" panose="02040503050406030204" pitchFamily="18" charset="0"/>
                      </a:rPr>
                      <m:t>=</m:t>
                    </m:r>
                    <m:f>
                      <m:fPr>
                        <m:ctrlPr>
                          <a:rPr lang="pt-BR" sz="2600" i="1" smtClean="0">
                            <a:latin typeface="Cambria Math" panose="02040503050406030204" pitchFamily="18" charset="0"/>
                          </a:rPr>
                        </m:ctrlPr>
                      </m:fPr>
                      <m:num>
                        <m:r>
                          <a:rPr lang="en-US" sz="2600" b="0" i="1" smtClean="0">
                            <a:latin typeface="Cambria Math" panose="02040503050406030204" pitchFamily="18" charset="0"/>
                          </a:rPr>
                          <m:t>1</m:t>
                        </m:r>
                      </m:num>
                      <m:den>
                        <m:r>
                          <a:rPr lang="en-US" sz="2600" b="0" i="1" smtClean="0">
                            <a:latin typeface="Cambria Math" panose="02040503050406030204" pitchFamily="18" charset="0"/>
                          </a:rPr>
                          <m:t>2</m:t>
                        </m:r>
                      </m:den>
                    </m:f>
                    <m:r>
                      <a:rPr lang="en-US" sz="2600" b="0" i="1" smtClean="0">
                        <a:latin typeface="Cambria Math" panose="02040503050406030204" pitchFamily="18" charset="0"/>
                      </a:rPr>
                      <m:t>𝑛</m:t>
                    </m:r>
                    <m:d>
                      <m:dPr>
                        <m:ctrlPr>
                          <a:rPr lang="en-US" sz="2600" b="0" i="1" smtClean="0">
                            <a:latin typeface="Cambria Math" panose="02040503050406030204" pitchFamily="18" charset="0"/>
                          </a:rPr>
                        </m:ctrlPr>
                      </m:dPr>
                      <m:e>
                        <m:r>
                          <a:rPr lang="en-US" sz="2600" b="0" i="1" smtClean="0">
                            <a:latin typeface="Cambria Math" panose="02040503050406030204" pitchFamily="18" charset="0"/>
                          </a:rPr>
                          <m:t>𝑛</m:t>
                        </m:r>
                        <m:r>
                          <a:rPr lang="en-US" sz="2600" b="0" i="1" smtClean="0">
                            <a:latin typeface="Cambria Math" panose="02040503050406030204" pitchFamily="18" charset="0"/>
                          </a:rPr>
                          <m:t> −1</m:t>
                        </m:r>
                      </m:e>
                    </m:d>
                    <m:r>
                      <a:rPr lang="en-US" sz="2600" b="0" i="1" smtClean="0">
                        <a:latin typeface="Cambria Math" panose="02040503050406030204" pitchFamily="18" charset="0"/>
                      </a:rPr>
                      <m:t>=</m:t>
                    </m:r>
                    <m:f>
                      <m:fPr>
                        <m:ctrlPr>
                          <a:rPr lang="pt-BR" sz="2600" i="1">
                            <a:latin typeface="Cambria Math" panose="02040503050406030204" pitchFamily="18" charset="0"/>
                          </a:rPr>
                        </m:ctrlPr>
                      </m:fPr>
                      <m:num>
                        <m:r>
                          <a:rPr lang="en-US" sz="2600" i="1">
                            <a:latin typeface="Cambria Math" panose="02040503050406030204" pitchFamily="18" charset="0"/>
                          </a:rPr>
                          <m:t>1</m:t>
                        </m:r>
                      </m:num>
                      <m:den>
                        <m:r>
                          <a:rPr lang="en-US" sz="2600" i="1">
                            <a:latin typeface="Cambria Math" panose="02040503050406030204" pitchFamily="18" charset="0"/>
                          </a:rPr>
                          <m:t>2</m:t>
                        </m:r>
                      </m:den>
                    </m:f>
                    <m:sSup>
                      <m:sSupPr>
                        <m:ctrlPr>
                          <a:rPr lang="en-US" sz="2600" i="1" smtClean="0">
                            <a:latin typeface="Cambria Math" panose="02040503050406030204" pitchFamily="18" charset="0"/>
                          </a:rPr>
                        </m:ctrlPr>
                      </m:sSupPr>
                      <m:e>
                        <m:r>
                          <a:rPr lang="en-US" sz="2600" b="0" i="1" smtClean="0">
                            <a:latin typeface="Cambria Math" panose="02040503050406030204" pitchFamily="18" charset="0"/>
                          </a:rPr>
                          <m:t>𝑛</m:t>
                        </m:r>
                      </m:e>
                      <m:sup>
                        <m:r>
                          <a:rPr lang="en-US" sz="2600" b="0" i="1" smtClean="0">
                            <a:latin typeface="Cambria Math" panose="02040503050406030204" pitchFamily="18" charset="0"/>
                          </a:rPr>
                          <m:t>2</m:t>
                        </m:r>
                      </m:sup>
                    </m:sSup>
                    <m:r>
                      <a:rPr lang="en-US" sz="2600" b="0" i="1" smtClean="0">
                        <a:latin typeface="Cambria Math" panose="02040503050406030204" pitchFamily="18" charset="0"/>
                      </a:rPr>
                      <m:t>− </m:t>
                    </m:r>
                    <m:f>
                      <m:fPr>
                        <m:ctrlPr>
                          <a:rPr lang="en-US" sz="2600" b="0" i="1" smtClean="0">
                            <a:latin typeface="Cambria Math" panose="02040503050406030204" pitchFamily="18" charset="0"/>
                          </a:rPr>
                        </m:ctrlPr>
                      </m:fPr>
                      <m:num>
                        <m:r>
                          <a:rPr lang="en-US" sz="2600" b="0" i="1" smtClean="0">
                            <a:latin typeface="Cambria Math" panose="02040503050406030204" pitchFamily="18" charset="0"/>
                          </a:rPr>
                          <m:t>1</m:t>
                        </m:r>
                      </m:num>
                      <m:den>
                        <m:r>
                          <a:rPr lang="en-US" sz="2600" b="0" i="1" smtClean="0">
                            <a:latin typeface="Cambria Math" panose="02040503050406030204" pitchFamily="18" charset="0"/>
                          </a:rPr>
                          <m:t>2</m:t>
                        </m:r>
                      </m:den>
                    </m:f>
                    <m:r>
                      <a:rPr lang="en-US" sz="2600" b="0" i="1" smtClean="0">
                        <a:latin typeface="Cambria Math" panose="02040503050406030204" pitchFamily="18" charset="0"/>
                      </a:rPr>
                      <m:t>𝑛</m:t>
                    </m:r>
                    <m:r>
                      <a:rPr lang="en-US" sz="2600" b="0" i="1" smtClean="0">
                        <a:latin typeface="Cambria Math" panose="02040503050406030204" pitchFamily="18" charset="0"/>
                      </a:rPr>
                      <m:t> </m:t>
                    </m:r>
                    <m:r>
                      <m:rPr>
                        <m:nor/>
                      </m:rPr>
                      <a:rPr lang="en-US" altLang="en-US" sz="2600" dirty="0">
                        <a:latin typeface="Lucida Grande" pitchFamily="84" charset="0"/>
                        <a:cs typeface="Times New Roman" panose="02020603050405020304" pitchFamily="18" charset="0"/>
                      </a:rPr>
                      <m:t>≈</m:t>
                    </m:r>
                    <m:f>
                      <m:fPr>
                        <m:ctrlPr>
                          <a:rPr lang="pt-BR" sz="2600" i="1">
                            <a:latin typeface="Cambria Math" panose="02040503050406030204" pitchFamily="18" charset="0"/>
                          </a:rPr>
                        </m:ctrlPr>
                      </m:fPr>
                      <m:num>
                        <m:r>
                          <a:rPr lang="en-US" sz="2600" i="1">
                            <a:latin typeface="Cambria Math" panose="02040503050406030204" pitchFamily="18" charset="0"/>
                          </a:rPr>
                          <m:t>1</m:t>
                        </m:r>
                      </m:num>
                      <m:den>
                        <m:r>
                          <a:rPr lang="en-US" sz="2600" i="1">
                            <a:latin typeface="Cambria Math" panose="02040503050406030204" pitchFamily="18" charset="0"/>
                          </a:rPr>
                          <m:t>2</m:t>
                        </m:r>
                      </m:den>
                    </m:f>
                    <m:sSup>
                      <m:sSupPr>
                        <m:ctrlPr>
                          <a:rPr lang="en-US" sz="2600" i="1">
                            <a:latin typeface="Cambria Math" panose="02040503050406030204" pitchFamily="18" charset="0"/>
                          </a:rPr>
                        </m:ctrlPr>
                      </m:sSupPr>
                      <m:e>
                        <m:r>
                          <a:rPr lang="en-US" sz="2600" i="1">
                            <a:latin typeface="Cambria Math" panose="02040503050406030204" pitchFamily="18" charset="0"/>
                          </a:rPr>
                          <m:t>𝑛</m:t>
                        </m:r>
                      </m:e>
                      <m:sup>
                        <m:r>
                          <a:rPr lang="en-US" sz="2600" i="1">
                            <a:latin typeface="Cambria Math" panose="02040503050406030204" pitchFamily="18" charset="0"/>
                          </a:rPr>
                          <m:t>2</m:t>
                        </m:r>
                      </m:sup>
                    </m:sSup>
                  </m:oMath>
                </a14:m>
                <a:endParaRPr lang="en-GB" sz="2600" dirty="0"/>
              </a:p>
              <a:p>
                <a:pPr>
                  <a:buFont typeface="Arial" panose="020B0604020202020204" pitchFamily="34" charset="0"/>
                  <a:buChar char="•"/>
                </a:pPr>
                <a14:m>
                  <m:oMath xmlns:m="http://schemas.openxmlformats.org/officeDocument/2006/math">
                    <m:f>
                      <m:fPr>
                        <m:ctrlPr>
                          <a:rPr lang="en-GB" sz="2600" i="1" smtClean="0">
                            <a:latin typeface="Cambria Math" panose="02040503050406030204" pitchFamily="18" charset="0"/>
                          </a:rPr>
                        </m:ctrlPr>
                      </m:fPr>
                      <m:num>
                        <m:r>
                          <a:rPr lang="en-US" sz="2600" b="0" i="1" smtClean="0">
                            <a:latin typeface="Cambria Math" panose="02040503050406030204" pitchFamily="18" charset="0"/>
                          </a:rPr>
                          <m:t>𝑇</m:t>
                        </m:r>
                        <m:r>
                          <a:rPr lang="en-US" sz="2600" b="0" i="1" smtClean="0">
                            <a:latin typeface="Cambria Math" panose="02040503050406030204" pitchFamily="18" charset="0"/>
                          </a:rPr>
                          <m:t>(2</m:t>
                        </m:r>
                        <m:r>
                          <a:rPr lang="en-US" sz="2600" b="0" i="1" smtClean="0">
                            <a:latin typeface="Cambria Math" panose="02040503050406030204" pitchFamily="18" charset="0"/>
                          </a:rPr>
                          <m:t>𝑛</m:t>
                        </m:r>
                        <m:r>
                          <a:rPr lang="en-US" sz="2600" b="0" i="1" smtClean="0">
                            <a:latin typeface="Cambria Math" panose="02040503050406030204" pitchFamily="18" charset="0"/>
                          </a:rPr>
                          <m:t>)</m:t>
                        </m:r>
                      </m:num>
                      <m:den>
                        <m:r>
                          <a:rPr lang="en-US" sz="2600" b="0" i="1" smtClean="0">
                            <a:latin typeface="Cambria Math" panose="02040503050406030204" pitchFamily="18" charset="0"/>
                          </a:rPr>
                          <m:t>𝑇</m:t>
                        </m:r>
                        <m:r>
                          <a:rPr lang="en-US" sz="2600" b="0" i="1" smtClean="0">
                            <a:latin typeface="Cambria Math" panose="02040503050406030204" pitchFamily="18" charset="0"/>
                          </a:rPr>
                          <m:t>(</m:t>
                        </m:r>
                        <m:r>
                          <a:rPr lang="en-US" sz="2600" b="0" i="1" smtClean="0">
                            <a:latin typeface="Cambria Math" panose="02040503050406030204" pitchFamily="18" charset="0"/>
                          </a:rPr>
                          <m:t>𝑛</m:t>
                        </m:r>
                        <m:r>
                          <a:rPr lang="en-US" sz="2600" b="0" i="1" smtClean="0">
                            <a:latin typeface="Cambria Math" panose="02040503050406030204" pitchFamily="18" charset="0"/>
                          </a:rPr>
                          <m:t>)</m:t>
                        </m:r>
                      </m:den>
                    </m:f>
                    <m:r>
                      <m:rPr>
                        <m:nor/>
                      </m:rPr>
                      <a:rPr lang="en-US" altLang="en-US" sz="2600" dirty="0">
                        <a:latin typeface="Lucida Grande" pitchFamily="84" charset="0"/>
                        <a:cs typeface="Times New Roman" panose="02020603050405020304" pitchFamily="18" charset="0"/>
                      </a:rPr>
                      <m:t>≈</m:t>
                    </m:r>
                    <m:f>
                      <m:fPr>
                        <m:ctrlPr>
                          <a:rPr lang="en-US" altLang="en-US" sz="2600" b="0" i="1" dirty="0" smtClean="0">
                            <a:latin typeface="Cambria Math" panose="02040503050406030204" pitchFamily="18" charset="0"/>
                          </a:rPr>
                        </m:ctrlPr>
                      </m:fPr>
                      <m:num>
                        <m:r>
                          <m:rPr>
                            <m:nor/>
                          </m:rPr>
                          <a:rPr lang="en-US" altLang="en-US" sz="2600" i="1" dirty="0"/>
                          <m:t>c</m:t>
                        </m:r>
                        <m:r>
                          <m:rPr>
                            <m:nor/>
                          </m:rPr>
                          <a:rPr lang="en-US" altLang="en-US" sz="2600" i="1" baseline="-25000" dirty="0"/>
                          <m:t>op</m:t>
                        </m:r>
                        <m:r>
                          <m:rPr>
                            <m:nor/>
                          </m:rPr>
                          <a:rPr lang="en-US" altLang="en-US" sz="2600" b="0" i="1" dirty="0" smtClean="0">
                            <a:latin typeface="Cambria Math" panose="02040503050406030204" pitchFamily="18" charset="0"/>
                          </a:rPr>
                          <m:t>C</m:t>
                        </m:r>
                        <m:r>
                          <m:rPr>
                            <m:nor/>
                          </m:rPr>
                          <a:rPr lang="en-US" altLang="en-US" sz="2600" i="1" dirty="0"/>
                          <m:t>(2</m:t>
                        </m:r>
                        <m:r>
                          <m:rPr>
                            <m:nor/>
                          </m:rPr>
                          <a:rPr lang="en-US" altLang="en-US" sz="2600" i="1" dirty="0"/>
                          <m:t>n</m:t>
                        </m:r>
                        <m:r>
                          <m:rPr>
                            <m:nor/>
                          </m:rPr>
                          <a:rPr lang="en-US" altLang="en-US" sz="2600" i="1" dirty="0"/>
                          <m:t>)</m:t>
                        </m:r>
                      </m:num>
                      <m:den>
                        <m:r>
                          <m:rPr>
                            <m:nor/>
                          </m:rPr>
                          <a:rPr lang="en-US" altLang="en-US" sz="2600" i="1" dirty="0"/>
                          <m:t>c</m:t>
                        </m:r>
                        <m:r>
                          <m:rPr>
                            <m:nor/>
                          </m:rPr>
                          <a:rPr lang="en-US" altLang="en-US" sz="2600" i="1" baseline="-25000" dirty="0"/>
                          <m:t>op</m:t>
                        </m:r>
                        <m:r>
                          <m:rPr>
                            <m:nor/>
                          </m:rPr>
                          <a:rPr lang="en-US" altLang="en-US" sz="2600" i="1" dirty="0">
                            <a:latin typeface="Cambria Math" panose="02040503050406030204" pitchFamily="18" charset="0"/>
                          </a:rPr>
                          <m:t>C</m:t>
                        </m:r>
                        <m:r>
                          <m:rPr>
                            <m:nor/>
                          </m:rPr>
                          <a:rPr lang="en-US" altLang="en-US" sz="2600" i="1" dirty="0"/>
                          <m:t>(</m:t>
                        </m:r>
                        <m:r>
                          <m:rPr>
                            <m:nor/>
                          </m:rPr>
                          <a:rPr lang="en-US" altLang="en-US" sz="2600" i="1" dirty="0"/>
                          <m:t>n</m:t>
                        </m:r>
                        <m:r>
                          <m:rPr>
                            <m:nor/>
                          </m:rPr>
                          <a:rPr lang="en-US" altLang="en-US" sz="2600" i="1" dirty="0"/>
                          <m:t>)</m:t>
                        </m:r>
                      </m:den>
                    </m:f>
                    <m:r>
                      <m:rPr>
                        <m:nor/>
                      </m:rPr>
                      <a:rPr lang="en-US" altLang="en-US" sz="2600" dirty="0">
                        <a:latin typeface="Lucida Grande" pitchFamily="84" charset="0"/>
                        <a:cs typeface="Times New Roman" panose="02020603050405020304" pitchFamily="18" charset="0"/>
                      </a:rPr>
                      <m:t>≈</m:t>
                    </m:r>
                    <m:f>
                      <m:fPr>
                        <m:ctrlPr>
                          <a:rPr lang="en-US" altLang="en-US" sz="2600" i="1" dirty="0" smtClean="0">
                            <a:latin typeface="Cambria Math" panose="02040503050406030204" pitchFamily="18" charset="0"/>
                            <a:cs typeface="Times New Roman" panose="02020603050405020304" pitchFamily="18" charset="0"/>
                          </a:rPr>
                        </m:ctrlPr>
                      </m:fPr>
                      <m:num>
                        <m:f>
                          <m:fPr>
                            <m:ctrlPr>
                              <a:rPr lang="en-US" altLang="en-US" sz="2600" i="1" dirty="0" smtClean="0">
                                <a:latin typeface="Cambria Math" panose="02040503050406030204" pitchFamily="18" charset="0"/>
                                <a:cs typeface="Times New Roman" panose="02020603050405020304" pitchFamily="18" charset="0"/>
                              </a:rPr>
                            </m:ctrlPr>
                          </m:fPr>
                          <m:num>
                            <m:r>
                              <a:rPr lang="en-US" altLang="en-US" sz="2600" b="0" i="1" dirty="0" smtClean="0">
                                <a:latin typeface="Cambria Math" panose="02040503050406030204" pitchFamily="18" charset="0"/>
                                <a:cs typeface="Times New Roman" panose="02020603050405020304" pitchFamily="18" charset="0"/>
                              </a:rPr>
                              <m:t>1</m:t>
                            </m:r>
                          </m:num>
                          <m:den>
                            <m:r>
                              <a:rPr lang="en-US" altLang="en-US" sz="2600" b="0" i="1" dirty="0" smtClean="0">
                                <a:latin typeface="Cambria Math" panose="02040503050406030204" pitchFamily="18" charset="0"/>
                                <a:cs typeface="Times New Roman" panose="02020603050405020304" pitchFamily="18" charset="0"/>
                              </a:rPr>
                              <m:t>2</m:t>
                            </m:r>
                          </m:den>
                        </m:f>
                        <m:sSup>
                          <m:sSupPr>
                            <m:ctrlPr>
                              <a:rPr lang="en-US" altLang="en-US" sz="2600" i="1" dirty="0" smtClean="0">
                                <a:latin typeface="Cambria Math" panose="02040503050406030204" pitchFamily="18" charset="0"/>
                                <a:cs typeface="Times New Roman" panose="02020603050405020304" pitchFamily="18" charset="0"/>
                              </a:rPr>
                            </m:ctrlPr>
                          </m:sSupPr>
                          <m:e>
                            <m:r>
                              <a:rPr lang="en-US" altLang="en-US" sz="2600" i="1" dirty="0">
                                <a:latin typeface="Cambria Math" panose="02040503050406030204" pitchFamily="18" charset="0"/>
                                <a:cs typeface="Times New Roman" panose="02020603050405020304" pitchFamily="18" charset="0"/>
                              </a:rPr>
                              <m:t>(2</m:t>
                            </m:r>
                            <m:r>
                              <a:rPr lang="en-US" altLang="en-US" sz="2600" i="1" dirty="0">
                                <a:latin typeface="Cambria Math" panose="02040503050406030204" pitchFamily="18" charset="0"/>
                                <a:cs typeface="Times New Roman" panose="02020603050405020304" pitchFamily="18" charset="0"/>
                              </a:rPr>
                              <m:t>𝑛</m:t>
                            </m:r>
                            <m:r>
                              <a:rPr lang="en-US" altLang="en-US" sz="2600" i="1" dirty="0">
                                <a:latin typeface="Cambria Math" panose="02040503050406030204" pitchFamily="18" charset="0"/>
                                <a:cs typeface="Times New Roman" panose="02020603050405020304" pitchFamily="18" charset="0"/>
                              </a:rPr>
                              <m:t>)</m:t>
                            </m:r>
                          </m:e>
                          <m:sup>
                            <m:r>
                              <a:rPr lang="en-US" altLang="en-US" sz="2600" b="0" i="1" dirty="0" smtClean="0">
                                <a:latin typeface="Cambria Math" panose="02040503050406030204" pitchFamily="18" charset="0"/>
                                <a:cs typeface="Times New Roman" panose="02020603050405020304" pitchFamily="18" charset="0"/>
                              </a:rPr>
                              <m:t>2</m:t>
                            </m:r>
                          </m:sup>
                        </m:sSup>
                      </m:num>
                      <m:den>
                        <m:f>
                          <m:fPr>
                            <m:ctrlPr>
                              <a:rPr lang="en-US" altLang="en-US" sz="2600" i="1" dirty="0" smtClean="0">
                                <a:latin typeface="Cambria Math" panose="02040503050406030204" pitchFamily="18" charset="0"/>
                                <a:cs typeface="Times New Roman" panose="02020603050405020304" pitchFamily="18" charset="0"/>
                              </a:rPr>
                            </m:ctrlPr>
                          </m:fPr>
                          <m:num>
                            <m:r>
                              <a:rPr lang="en-US" altLang="en-US" sz="2600" b="0" i="1" dirty="0" smtClean="0">
                                <a:latin typeface="Cambria Math" panose="02040503050406030204" pitchFamily="18" charset="0"/>
                                <a:cs typeface="Times New Roman" panose="02020603050405020304" pitchFamily="18" charset="0"/>
                              </a:rPr>
                              <m:t>1</m:t>
                            </m:r>
                          </m:num>
                          <m:den>
                            <m:r>
                              <a:rPr lang="en-US" altLang="en-US" sz="2600" b="0" i="1" dirty="0" smtClean="0">
                                <a:latin typeface="Cambria Math" panose="02040503050406030204" pitchFamily="18" charset="0"/>
                                <a:cs typeface="Times New Roman" panose="02020603050405020304" pitchFamily="18" charset="0"/>
                              </a:rPr>
                              <m:t>2</m:t>
                            </m:r>
                          </m:den>
                        </m:f>
                        <m:sSup>
                          <m:sSupPr>
                            <m:ctrlPr>
                              <a:rPr lang="en-US" altLang="en-US" sz="2600" i="1" dirty="0" smtClean="0">
                                <a:latin typeface="Cambria Math" panose="02040503050406030204" pitchFamily="18" charset="0"/>
                                <a:cs typeface="Times New Roman" panose="02020603050405020304" pitchFamily="18" charset="0"/>
                              </a:rPr>
                            </m:ctrlPr>
                          </m:sSupPr>
                          <m:e>
                            <m:r>
                              <a:rPr lang="en-US" altLang="en-US" sz="2600" b="0" i="1" dirty="0" smtClean="0">
                                <a:latin typeface="Cambria Math" panose="02040503050406030204" pitchFamily="18" charset="0"/>
                                <a:cs typeface="Times New Roman" panose="02020603050405020304" pitchFamily="18" charset="0"/>
                              </a:rPr>
                              <m:t>𝑛</m:t>
                            </m:r>
                          </m:e>
                          <m:sup>
                            <m:r>
                              <a:rPr lang="en-US" altLang="en-US" sz="2600" b="0" i="1" dirty="0" smtClean="0">
                                <a:latin typeface="Cambria Math" panose="02040503050406030204" pitchFamily="18" charset="0"/>
                                <a:cs typeface="Times New Roman" panose="02020603050405020304" pitchFamily="18" charset="0"/>
                              </a:rPr>
                              <m:t>2</m:t>
                            </m:r>
                          </m:sup>
                        </m:sSup>
                      </m:den>
                    </m:f>
                    <m:r>
                      <a:rPr lang="en-US" altLang="en-US" sz="2600" b="0" i="1" dirty="0" smtClean="0">
                        <a:latin typeface="Cambria Math" panose="02040503050406030204" pitchFamily="18" charset="0"/>
                        <a:cs typeface="Times New Roman" panose="02020603050405020304" pitchFamily="18" charset="0"/>
                      </a:rPr>
                      <m:t>=4</m:t>
                    </m:r>
                  </m:oMath>
                </a14:m>
                <a:endParaRPr lang="en-GB" sz="2600" dirty="0"/>
              </a:p>
              <a:p>
                <a:pPr>
                  <a:buFont typeface="Arial" panose="020B0604020202020204" pitchFamily="34" charset="0"/>
                  <a:buChar char="•"/>
                </a:pPr>
                <a14:m>
                  <m:oMath xmlns:m="http://schemas.openxmlformats.org/officeDocument/2006/math">
                    <m:r>
                      <m:rPr>
                        <m:nor/>
                      </m:rPr>
                      <a:rPr lang="en-US" altLang="en-US" sz="2000" i="1" dirty="0" smtClean="0"/>
                      <m:t>c</m:t>
                    </m:r>
                    <m:r>
                      <m:rPr>
                        <m:nor/>
                      </m:rPr>
                      <a:rPr lang="en-US" altLang="en-US" sz="2000" i="1" baseline="-25000" dirty="0" smtClean="0"/>
                      <m:t>op</m:t>
                    </m:r>
                  </m:oMath>
                </a14:m>
                <a:r>
                  <a:rPr lang="en-GB" sz="2000" dirty="0"/>
                  <a:t> was neatly cancelled out in the ratio</a:t>
                </a:r>
              </a:p>
              <a:p>
                <a:pPr>
                  <a:buFont typeface="Arial" panose="020B0604020202020204" pitchFamily="34" charset="0"/>
                  <a:buChar char="•"/>
                </a:pPr>
                <a:r>
                  <a:rPr lang="en-GB" dirty="0"/>
                  <a:t>M</a:t>
                </a:r>
                <a:r>
                  <a:rPr lang="en-GB" sz="2000" dirty="0"/>
                  <a:t>ultiplicative constant in the formula for the count C(n) which is </a:t>
                </a:r>
                <a14:m>
                  <m:oMath xmlns:m="http://schemas.openxmlformats.org/officeDocument/2006/math">
                    <m:f>
                      <m:fPr>
                        <m:ctrlPr>
                          <a:rPr lang="pt-BR" sz="2000" i="1" smtClean="0">
                            <a:latin typeface="Cambria Math" panose="02040503050406030204" pitchFamily="18" charset="0"/>
                          </a:rPr>
                        </m:ctrlPr>
                      </m:fPr>
                      <m:num>
                        <m:r>
                          <a:rPr lang="en-US" sz="2000" i="1">
                            <a:latin typeface="Cambria Math" panose="02040503050406030204" pitchFamily="18" charset="0"/>
                          </a:rPr>
                          <m:t>1</m:t>
                        </m:r>
                      </m:num>
                      <m:den>
                        <m:r>
                          <a:rPr lang="en-US" sz="2000" i="1">
                            <a:latin typeface="Cambria Math" panose="02040503050406030204" pitchFamily="18" charset="0"/>
                          </a:rPr>
                          <m:t>2</m:t>
                        </m:r>
                      </m:den>
                    </m:f>
                  </m:oMath>
                </a14:m>
                <a:r>
                  <a:rPr lang="en-GB" sz="2000" dirty="0"/>
                  <a:t>, was also cancelled out</a:t>
                </a:r>
              </a:p>
              <a:p>
                <a:pPr>
                  <a:buFont typeface="Arial" panose="020B0604020202020204" pitchFamily="34" charset="0"/>
                  <a:buChar char="•"/>
                </a:pPr>
                <a:r>
                  <a:rPr lang="en-GB" b="1" dirty="0"/>
                  <a:t>T</a:t>
                </a:r>
                <a:r>
                  <a:rPr lang="en-GB" sz="2000" b="1" dirty="0"/>
                  <a:t>he efficiency analysis framework ignores multiplicative constants and concentrates on the count’s order of growth to within a constant multiple for large-size inputs.</a:t>
                </a:r>
                <a:endParaRPr lang="en-GB" sz="2400" b="1" dirty="0"/>
              </a:p>
            </p:txBody>
          </p:sp>
        </mc:Choice>
        <mc:Fallback xmlns="">
          <p:sp>
            <p:nvSpPr>
              <p:cNvPr id="3" name="Content Placeholder 2">
                <a:extLst>
                  <a:ext uri="{FF2B5EF4-FFF2-40B4-BE49-F238E27FC236}">
                    <a16:creationId xmlns:a16="http://schemas.microsoft.com/office/drawing/2014/main" id="{758A1084-B84A-45E9-BEB9-BBA9DA300B63}"/>
                  </a:ext>
                </a:extLst>
              </p:cNvPr>
              <p:cNvSpPr>
                <a:spLocks noGrp="1" noRot="1" noChangeAspect="1" noMove="1" noResize="1" noEditPoints="1" noAdjustHandles="1" noChangeArrowheads="1" noChangeShapeType="1" noTextEdit="1"/>
              </p:cNvSpPr>
              <p:nvPr>
                <p:ph idx="1"/>
              </p:nvPr>
            </p:nvSpPr>
            <p:spPr>
              <a:blipFill>
                <a:blip r:embed="rId2"/>
                <a:stretch>
                  <a:fillRect l="-1455" t="-3333" r="-1152"/>
                </a:stretch>
              </a:blipFill>
            </p:spPr>
            <p:txBody>
              <a:bodyPr/>
              <a:lstStyle/>
              <a:p>
                <a:r>
                  <a:rPr lang="en-GB">
                    <a:noFill/>
                  </a:rPr>
                  <a:t> </a:t>
                </a:r>
              </a:p>
            </p:txBody>
          </p:sp>
        </mc:Fallback>
      </mc:AlternateContent>
    </p:spTree>
    <p:extLst>
      <p:ext uri="{BB962C8B-B14F-4D97-AF65-F5344CB8AC3E}">
        <p14:creationId xmlns:p14="http://schemas.microsoft.com/office/powerpoint/2010/main" val="7170651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22E86-DA0C-4712-B4E7-CE1EE0089A66}"/>
              </a:ext>
            </a:extLst>
          </p:cNvPr>
          <p:cNvSpPr>
            <a:spLocks noGrp="1"/>
          </p:cNvSpPr>
          <p:nvPr>
            <p:ph type="title"/>
          </p:nvPr>
        </p:nvSpPr>
        <p:spPr/>
        <p:txBody>
          <a:bodyPr/>
          <a:lstStyle/>
          <a:p>
            <a:r>
              <a:rPr lang="en-US" altLang="en-US" sz="4800" dirty="0"/>
              <a:t>Values of some important functions </a:t>
            </a:r>
            <a:br>
              <a:rPr lang="en-US" altLang="en-US" sz="4800" dirty="0"/>
            </a:br>
            <a:r>
              <a:rPr lang="en-US" altLang="en-US" sz="4800" dirty="0"/>
              <a:t>as </a:t>
            </a:r>
            <a:r>
              <a:rPr lang="en-US" altLang="en-US" sz="4800" i="1" dirty="0"/>
              <a:t>n </a:t>
            </a:r>
            <a:r>
              <a:rPr lang="en-US" altLang="en-US" sz="4800" dirty="0">
                <a:solidFill>
                  <a:schemeClr val="tx1"/>
                </a:solidFill>
                <a:sym typeface="Symbol" panose="05050102010706020507" pitchFamily="18" charset="2"/>
              </a:rPr>
              <a:t> </a:t>
            </a:r>
            <a:endParaRPr lang="en-GB" dirty="0"/>
          </a:p>
        </p:txBody>
      </p:sp>
      <p:pic>
        <p:nvPicPr>
          <p:cNvPr id="4" name="Picture 4">
            <a:extLst>
              <a:ext uri="{FF2B5EF4-FFF2-40B4-BE49-F238E27FC236}">
                <a16:creationId xmlns:a16="http://schemas.microsoft.com/office/drawing/2014/main" id="{B63F96EF-6775-4204-AAAB-A42E149F07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1209040" y="2047240"/>
            <a:ext cx="8382000" cy="340360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8949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B574D-BEA9-4308-AB75-2C6A3B57F079}"/>
              </a:ext>
            </a:extLst>
          </p:cNvPr>
          <p:cNvSpPr>
            <a:spLocks noGrp="1"/>
          </p:cNvSpPr>
          <p:nvPr>
            <p:ph type="title"/>
          </p:nvPr>
        </p:nvSpPr>
        <p:spPr/>
        <p:txBody>
          <a:bodyPr>
            <a:normAutofit fontScale="90000"/>
          </a:bodyPr>
          <a:lstStyle/>
          <a:p>
            <a:r>
              <a:rPr lang="en-US" altLang="en-US" dirty="0"/>
              <a:t>Example: Sequential search</a:t>
            </a:r>
            <a:endParaRPr lang="en-GB" dirty="0"/>
          </a:p>
        </p:txBody>
      </p:sp>
      <p:sp>
        <p:nvSpPr>
          <p:cNvPr id="4" name="Text Placeholder 3">
            <a:extLst>
              <a:ext uri="{FF2B5EF4-FFF2-40B4-BE49-F238E27FC236}">
                <a16:creationId xmlns:a16="http://schemas.microsoft.com/office/drawing/2014/main" id="{F1A610F0-9B50-4F9D-8660-86ACD44B895B}"/>
              </a:ext>
            </a:extLst>
          </p:cNvPr>
          <p:cNvSpPr>
            <a:spLocks noGrp="1"/>
          </p:cNvSpPr>
          <p:nvPr>
            <p:ph type="body" sz="half" idx="2"/>
          </p:nvPr>
        </p:nvSpPr>
        <p:spPr/>
        <p:txBody>
          <a:bodyPr/>
          <a:lstStyle/>
          <a:p>
            <a:pPr marL="285750" indent="-285750">
              <a:buFont typeface="Arial" panose="020B0604020202020204" pitchFamily="34" charset="0"/>
              <a:buChar char="•"/>
            </a:pPr>
            <a:r>
              <a:rPr lang="en-US" altLang="en-US" dirty="0"/>
              <a:t>Worst case:  n key comparisons</a:t>
            </a:r>
          </a:p>
          <a:p>
            <a:pPr marL="285750" indent="-285750">
              <a:buFont typeface="Arial" panose="020B0604020202020204" pitchFamily="34" charset="0"/>
              <a:buChar char="•"/>
            </a:pPr>
            <a:r>
              <a:rPr lang="en-GB" sz="1600" dirty="0"/>
              <a:t>when there are no matching elements or the first matching element happens to be the last one on the list</a:t>
            </a:r>
            <a:endParaRPr lang="en-US" altLang="en-US" sz="1600" dirty="0"/>
          </a:p>
          <a:p>
            <a:pPr marL="285750" indent="-285750">
              <a:buFont typeface="Arial" panose="020B0604020202020204" pitchFamily="34" charset="0"/>
              <a:buChar char="•"/>
            </a:pPr>
            <a:r>
              <a:rPr lang="en-US" altLang="en-US" dirty="0"/>
              <a:t>Best case:  1 comparisons</a:t>
            </a:r>
          </a:p>
          <a:p>
            <a:pPr marL="285750" indent="-285750">
              <a:buFont typeface="Arial" panose="020B0604020202020204" pitchFamily="34" charset="0"/>
              <a:buChar char="•"/>
            </a:pPr>
            <a:r>
              <a:rPr lang="en-GB" sz="1600" dirty="0"/>
              <a:t>When the list of size n with its first element equals to a search key</a:t>
            </a:r>
            <a:endParaRPr lang="en-US" altLang="en-US" sz="1600" dirty="0"/>
          </a:p>
          <a:p>
            <a:pPr marL="285750" indent="-285750">
              <a:buFont typeface="Arial" panose="020B0604020202020204" pitchFamily="34" charset="0"/>
              <a:buChar char="•"/>
            </a:pPr>
            <a:r>
              <a:rPr lang="en-US" altLang="en-US" dirty="0"/>
              <a:t>Average </a:t>
            </a:r>
            <a:r>
              <a:rPr lang="en-US" altLang="en-US"/>
              <a:t>case:</a:t>
            </a:r>
            <a:endParaRPr lang="en-US" altLang="en-US" dirty="0"/>
          </a:p>
          <a:p>
            <a:pPr marL="742950" lvl="1" indent="-285750">
              <a:buFont typeface="Arial" panose="020B0604020202020204" pitchFamily="34" charset="0"/>
              <a:buChar char="•"/>
            </a:pPr>
            <a:r>
              <a:rPr lang="en-US" altLang="en-US" dirty="0">
                <a:solidFill>
                  <a:schemeClr val="bg1"/>
                </a:solidFill>
              </a:rPr>
              <a:t>K is in A =&gt; (n+1)/2 key comparisons</a:t>
            </a:r>
          </a:p>
          <a:p>
            <a:pPr marL="742950" lvl="1" indent="-285750">
              <a:buFont typeface="Arial" panose="020B0604020202020204" pitchFamily="34" charset="0"/>
              <a:buChar char="•"/>
            </a:pPr>
            <a:r>
              <a:rPr lang="en-US" altLang="en-US" dirty="0">
                <a:solidFill>
                  <a:schemeClr val="bg1"/>
                </a:solidFill>
              </a:rPr>
              <a:t>K is not in A =&gt; n key comparisons</a:t>
            </a:r>
          </a:p>
          <a:p>
            <a:pPr marL="742950" lvl="1" indent="-285750">
              <a:buFont typeface="Arial" panose="020B0604020202020204" pitchFamily="34" charset="0"/>
              <a:buChar char="•"/>
            </a:pPr>
            <a:endParaRPr lang="en-US" altLang="en-US" dirty="0"/>
          </a:p>
          <a:p>
            <a:endParaRPr lang="en-GB" dirty="0"/>
          </a:p>
        </p:txBody>
      </p:sp>
      <p:pic>
        <p:nvPicPr>
          <p:cNvPr id="5" name="Picture 4">
            <a:extLst>
              <a:ext uri="{FF2B5EF4-FFF2-40B4-BE49-F238E27FC236}">
                <a16:creationId xmlns:a16="http://schemas.microsoft.com/office/drawing/2014/main" id="{1BD19861-5854-48F9-B679-23A6C2D462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4546600" y="1320800"/>
            <a:ext cx="7391400" cy="3281363"/>
          </a:xfrm>
          <a:prstGeom prst="rect">
            <a:avLst/>
          </a:prstGeom>
          <a:ln>
            <a:noFill/>
          </a:ln>
          <a:effectLst>
            <a:outerShdw blurRad="190500" algn="tl" rotWithShape="0">
              <a:srgbClr val="000000">
                <a:alpha val="70000"/>
              </a:srgbClr>
            </a:outerShdw>
          </a:effectLst>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8587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D3F4B-C4A1-4AE8-9F36-B86E7CE3B83E}"/>
              </a:ext>
            </a:extLst>
          </p:cNvPr>
          <p:cNvSpPr>
            <a:spLocks noGrp="1"/>
          </p:cNvSpPr>
          <p:nvPr>
            <p:ph type="title"/>
          </p:nvPr>
        </p:nvSpPr>
        <p:spPr/>
        <p:txBody>
          <a:bodyPr/>
          <a:lstStyle/>
          <a:p>
            <a:r>
              <a:rPr lang="en-US" altLang="en-US" dirty="0"/>
              <a:t>Best-case, average-case, worst-case</a:t>
            </a:r>
            <a:endParaRPr lang="en-GB" dirty="0"/>
          </a:p>
        </p:txBody>
      </p:sp>
      <p:sp>
        <p:nvSpPr>
          <p:cNvPr id="3" name="Content Placeholder 2">
            <a:extLst>
              <a:ext uri="{FF2B5EF4-FFF2-40B4-BE49-F238E27FC236}">
                <a16:creationId xmlns:a16="http://schemas.microsoft.com/office/drawing/2014/main" id="{63836F20-A8AB-4B60-AF65-9280373B082D}"/>
              </a:ext>
            </a:extLst>
          </p:cNvPr>
          <p:cNvSpPr>
            <a:spLocks noGrp="1"/>
          </p:cNvSpPr>
          <p:nvPr>
            <p:ph idx="1"/>
          </p:nvPr>
        </p:nvSpPr>
        <p:spPr/>
        <p:txBody>
          <a:bodyPr>
            <a:normAutofit fontScale="92500" lnSpcReduction="10000"/>
          </a:bodyPr>
          <a:lstStyle/>
          <a:p>
            <a:pPr>
              <a:buFont typeface="Monotype Sorts" pitchFamily="2" charset="2"/>
              <a:buNone/>
            </a:pPr>
            <a:r>
              <a:rPr lang="en-US" altLang="en-US" dirty="0"/>
              <a:t>For some algorithms, efficiency depends on form of input:</a:t>
            </a:r>
          </a:p>
          <a:p>
            <a:pPr>
              <a:buFont typeface="Arial" panose="020B0604020202020204" pitchFamily="34" charset="0"/>
              <a:buChar char="•"/>
            </a:pPr>
            <a:r>
              <a:rPr lang="en-US" altLang="en-US" b="1" dirty="0"/>
              <a:t>Worst case</a:t>
            </a:r>
            <a:r>
              <a:rPr lang="en-US" altLang="en-US" dirty="0"/>
              <a:t>:    </a:t>
            </a:r>
            <a:r>
              <a:rPr lang="en-US" altLang="en-US" dirty="0" err="1"/>
              <a:t>C</a:t>
            </a:r>
            <a:r>
              <a:rPr lang="en-US" altLang="en-US" baseline="-25000" dirty="0" err="1"/>
              <a:t>worst</a:t>
            </a:r>
            <a:r>
              <a:rPr lang="en-US" altLang="en-US" dirty="0"/>
              <a:t>(</a:t>
            </a:r>
            <a:r>
              <a:rPr lang="en-US" altLang="en-US" i="1" dirty="0"/>
              <a:t>n</a:t>
            </a:r>
            <a:r>
              <a:rPr lang="en-US" altLang="en-US" dirty="0"/>
              <a:t>) – maximum over inputs of size </a:t>
            </a:r>
            <a:r>
              <a:rPr lang="en-US" altLang="en-US" i="1" dirty="0"/>
              <a:t>n</a:t>
            </a:r>
          </a:p>
          <a:p>
            <a:pPr>
              <a:buFont typeface="Arial" panose="020B0604020202020204" pitchFamily="34" charset="0"/>
              <a:buChar char="•"/>
            </a:pPr>
            <a:r>
              <a:rPr lang="en-GB" dirty="0"/>
              <a:t>The </a:t>
            </a:r>
            <a:r>
              <a:rPr lang="en-GB" b="1" dirty="0"/>
              <a:t>worst-case efficiency </a:t>
            </a:r>
            <a:r>
              <a:rPr lang="en-GB" dirty="0"/>
              <a:t>of an algorithm is its efficiency for the worst-case input of size n, which is an input (or inputs) of size n for which the algorithm runs the longest among all possible inputs of that size.</a:t>
            </a:r>
            <a:endParaRPr lang="en-US" altLang="en-US" i="1" dirty="0"/>
          </a:p>
          <a:p>
            <a:pPr>
              <a:buFont typeface="Arial" panose="020B0604020202020204" pitchFamily="34" charset="0"/>
              <a:buChar char="•"/>
            </a:pPr>
            <a:r>
              <a:rPr lang="en-US" altLang="en-US" b="1" dirty="0"/>
              <a:t>Best case</a:t>
            </a:r>
            <a:r>
              <a:rPr lang="en-US" altLang="en-US" dirty="0"/>
              <a:t>:        </a:t>
            </a:r>
            <a:r>
              <a:rPr lang="en-US" altLang="en-US" dirty="0" err="1"/>
              <a:t>C</a:t>
            </a:r>
            <a:r>
              <a:rPr lang="en-US" altLang="en-US" baseline="-25000" dirty="0" err="1"/>
              <a:t>best</a:t>
            </a:r>
            <a:r>
              <a:rPr lang="en-US" altLang="en-US" dirty="0"/>
              <a:t>(</a:t>
            </a:r>
            <a:r>
              <a:rPr lang="en-US" altLang="en-US" i="1" dirty="0"/>
              <a:t>n</a:t>
            </a:r>
            <a:r>
              <a:rPr lang="en-US" altLang="en-US" dirty="0"/>
              <a:t>) –  minimum over inputs of size </a:t>
            </a:r>
            <a:r>
              <a:rPr lang="en-US" altLang="en-US" i="1" dirty="0"/>
              <a:t>n</a:t>
            </a:r>
          </a:p>
          <a:p>
            <a:pPr>
              <a:buFont typeface="Arial" panose="020B0604020202020204" pitchFamily="34" charset="0"/>
              <a:buChar char="•"/>
            </a:pPr>
            <a:r>
              <a:rPr lang="en-GB" dirty="0"/>
              <a:t>The </a:t>
            </a:r>
            <a:r>
              <a:rPr lang="en-GB" b="1" dirty="0"/>
              <a:t>best-case efficiency </a:t>
            </a:r>
            <a:r>
              <a:rPr lang="en-GB" dirty="0"/>
              <a:t>of an algorithm is its efficiency for the best-case input of size n, which is an input (or inputs) of size</a:t>
            </a:r>
            <a:r>
              <a:rPr lang="en-GB" b="1" dirty="0"/>
              <a:t> </a:t>
            </a:r>
            <a:r>
              <a:rPr lang="en-GB" dirty="0"/>
              <a:t>n for which the algorithm runs the fastest among all possible inputs of that size. </a:t>
            </a:r>
            <a:endParaRPr lang="en-US" altLang="en-US" dirty="0"/>
          </a:p>
          <a:p>
            <a:pPr>
              <a:buFont typeface="Arial" panose="020B0604020202020204" pitchFamily="34" charset="0"/>
              <a:buChar char="•"/>
            </a:pPr>
            <a:r>
              <a:rPr lang="en-US" altLang="en-US" b="1" dirty="0"/>
              <a:t>Average case</a:t>
            </a:r>
            <a:r>
              <a:rPr lang="en-US" altLang="en-US" dirty="0"/>
              <a:t>:  </a:t>
            </a:r>
            <a:r>
              <a:rPr lang="en-US" altLang="en-US" dirty="0" err="1"/>
              <a:t>C</a:t>
            </a:r>
            <a:r>
              <a:rPr lang="en-US" altLang="en-US" baseline="-25000" dirty="0" err="1"/>
              <a:t>avg</a:t>
            </a:r>
            <a:r>
              <a:rPr lang="en-US" altLang="en-US" dirty="0"/>
              <a:t>(</a:t>
            </a:r>
            <a:r>
              <a:rPr lang="en-US" altLang="en-US" i="1" dirty="0"/>
              <a:t>n</a:t>
            </a:r>
            <a:r>
              <a:rPr lang="en-US" altLang="en-US" dirty="0"/>
              <a:t>) – “average” over inputs of size </a:t>
            </a:r>
            <a:r>
              <a:rPr lang="en-US" altLang="en-US" i="1" dirty="0"/>
              <a:t>n</a:t>
            </a:r>
            <a:endParaRPr lang="en-US" altLang="en-US" dirty="0"/>
          </a:p>
          <a:p>
            <a:pPr lvl="1"/>
            <a:r>
              <a:rPr lang="en-US" altLang="en-US" dirty="0"/>
              <a:t>Number of times the basic operation will be executed on typical  input</a:t>
            </a:r>
          </a:p>
          <a:p>
            <a:pPr lvl="1"/>
            <a:r>
              <a:rPr lang="en-US" altLang="en-US" dirty="0"/>
              <a:t>NOT the average of worst and best case</a:t>
            </a:r>
          </a:p>
          <a:p>
            <a:endParaRPr lang="en-US" altLang="en-US" dirty="0"/>
          </a:p>
        </p:txBody>
      </p:sp>
    </p:spTree>
    <p:extLst>
      <p:ext uri="{BB962C8B-B14F-4D97-AF65-F5344CB8AC3E}">
        <p14:creationId xmlns:p14="http://schemas.microsoft.com/office/powerpoint/2010/main" val="27581970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1B04D-E1EC-4C35-8D09-58213B62C926}"/>
              </a:ext>
            </a:extLst>
          </p:cNvPr>
          <p:cNvSpPr>
            <a:spLocks noGrp="1"/>
          </p:cNvSpPr>
          <p:nvPr>
            <p:ph type="title"/>
          </p:nvPr>
        </p:nvSpPr>
        <p:spPr/>
        <p:txBody>
          <a:bodyPr/>
          <a:lstStyle/>
          <a:p>
            <a:r>
              <a:rPr lang="en-US" dirty="0"/>
              <a:t>Asymptotic Notations and Basic Efficiency Classes</a:t>
            </a:r>
            <a:endParaRPr lang="en-GB" dirty="0"/>
          </a:p>
        </p:txBody>
      </p:sp>
    </p:spTree>
    <p:extLst>
      <p:ext uri="{BB962C8B-B14F-4D97-AF65-F5344CB8AC3E}">
        <p14:creationId xmlns:p14="http://schemas.microsoft.com/office/powerpoint/2010/main" val="9925560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BA0BC-F233-4DF2-90E9-CEDA82E2FBC4}"/>
              </a:ext>
            </a:extLst>
          </p:cNvPr>
          <p:cNvSpPr>
            <a:spLocks noGrp="1"/>
          </p:cNvSpPr>
          <p:nvPr>
            <p:ph type="title"/>
          </p:nvPr>
        </p:nvSpPr>
        <p:spPr/>
        <p:txBody>
          <a:bodyPr/>
          <a:lstStyle/>
          <a:p>
            <a:r>
              <a:rPr lang="en-US" altLang="en-US" dirty="0"/>
              <a:t>Asymptotic order of growth</a:t>
            </a:r>
            <a:endParaRPr lang="en-GB" dirty="0"/>
          </a:p>
        </p:txBody>
      </p:sp>
      <p:sp>
        <p:nvSpPr>
          <p:cNvPr id="3" name="Content Placeholder 2">
            <a:extLst>
              <a:ext uri="{FF2B5EF4-FFF2-40B4-BE49-F238E27FC236}">
                <a16:creationId xmlns:a16="http://schemas.microsoft.com/office/drawing/2014/main" id="{42DE5276-C2D3-4B45-85F0-81DC1248200D}"/>
              </a:ext>
            </a:extLst>
          </p:cNvPr>
          <p:cNvSpPr>
            <a:spLocks noGrp="1"/>
          </p:cNvSpPr>
          <p:nvPr>
            <p:ph idx="1"/>
          </p:nvPr>
        </p:nvSpPr>
        <p:spPr>
          <a:xfrm>
            <a:off x="1097280" y="1845734"/>
            <a:ext cx="10058400" cy="491066"/>
          </a:xfrm>
        </p:spPr>
        <p:txBody>
          <a:bodyPr/>
          <a:lstStyle/>
          <a:p>
            <a:pPr>
              <a:buFont typeface="Monotype Sorts" pitchFamily="2" charset="2"/>
              <a:buNone/>
            </a:pPr>
            <a:r>
              <a:rPr lang="en-US" altLang="en-US" dirty="0"/>
              <a:t>A way of comparing functions that ignores constant factors and small input sizes </a:t>
            </a:r>
            <a:r>
              <a:rPr lang="en-US" altLang="en-US" dirty="0">
                <a:solidFill>
                  <a:schemeClr val="tx1"/>
                </a:solidFill>
              </a:rPr>
              <a:t>(because?)</a:t>
            </a:r>
          </a:p>
          <a:p>
            <a:endParaRPr lang="en-US" altLang="en-US" dirty="0"/>
          </a:p>
          <a:p>
            <a:endParaRPr lang="en-US" altLang="en-US" dirty="0"/>
          </a:p>
          <a:p>
            <a:pPr>
              <a:buFont typeface="Monotype Sorts" pitchFamily="2" charset="2"/>
              <a:buNone/>
            </a:pPr>
            <a:endParaRPr lang="en-US" altLang="en-US" dirty="0"/>
          </a:p>
          <a:p>
            <a:endParaRPr lang="en-US" altLang="en-US" dirty="0"/>
          </a:p>
          <a:p>
            <a:endParaRPr lang="en-US" altLang="en-US" dirty="0"/>
          </a:p>
          <a:p>
            <a:endParaRPr lang="en-US" altLang="en-US" dirty="0"/>
          </a:p>
          <a:p>
            <a:endParaRPr lang="en-GB" dirty="0"/>
          </a:p>
        </p:txBody>
      </p:sp>
      <p:sp>
        <p:nvSpPr>
          <p:cNvPr id="10" name="TextBox 9">
            <a:extLst>
              <a:ext uri="{FF2B5EF4-FFF2-40B4-BE49-F238E27FC236}">
                <a16:creationId xmlns:a16="http://schemas.microsoft.com/office/drawing/2014/main" id="{C66D9965-8A06-4F7F-98CB-7E5DC04908E7}"/>
              </a:ext>
            </a:extLst>
          </p:cNvPr>
          <p:cNvSpPr txBox="1"/>
          <p:nvPr/>
        </p:nvSpPr>
        <p:spPr>
          <a:xfrm>
            <a:off x="5029200" y="2265678"/>
            <a:ext cx="3423920" cy="1477328"/>
          </a:xfrm>
          <a:prstGeom prst="rect">
            <a:avLst/>
          </a:prstGeom>
          <a:noFill/>
        </p:spPr>
        <p:txBody>
          <a:bodyPr wrap="square" rtlCol="0">
            <a:spAutoFit/>
          </a:bodyPr>
          <a:lstStyle/>
          <a:p>
            <a:pPr marL="285750" indent="-285750">
              <a:buFont typeface="Arial" panose="020B0604020202020204" pitchFamily="34" charset="0"/>
              <a:buChar char="•"/>
            </a:pPr>
            <a:r>
              <a:rPr lang="el-GR" altLang="en-US" dirty="0">
                <a:latin typeface="Lucida Grande" pitchFamily="84" charset="0"/>
                <a:cs typeface="Times New Roman" panose="02020603050405020304" pitchFamily="18" charset="0"/>
              </a:rPr>
              <a:t>Ω</a:t>
            </a:r>
            <a:r>
              <a:rPr lang="en-US" altLang="en-US" dirty="0"/>
              <a:t>(</a:t>
            </a:r>
            <a:r>
              <a:rPr lang="en-US" altLang="en-US" i="1" dirty="0"/>
              <a:t>g</a:t>
            </a:r>
            <a:r>
              <a:rPr lang="en-US" altLang="en-US" dirty="0"/>
              <a:t>(</a:t>
            </a:r>
            <a:r>
              <a:rPr lang="en-US" altLang="en-US" i="1" dirty="0"/>
              <a:t>n</a:t>
            </a:r>
            <a:r>
              <a:rPr lang="en-US" altLang="en-US" dirty="0"/>
              <a:t>)): class of functions </a:t>
            </a:r>
            <a:r>
              <a:rPr lang="en-US" altLang="en-US" i="1" dirty="0"/>
              <a:t>f</a:t>
            </a:r>
            <a:r>
              <a:rPr lang="en-US" altLang="en-US" dirty="0"/>
              <a:t>(</a:t>
            </a:r>
            <a:r>
              <a:rPr lang="en-US" altLang="en-US" i="1" dirty="0"/>
              <a:t>n</a:t>
            </a:r>
            <a:r>
              <a:rPr lang="en-US" altLang="en-US" dirty="0"/>
              <a:t>) that grow </a:t>
            </a:r>
            <a:r>
              <a:rPr lang="en-US" altLang="en-US" u="sng" dirty="0"/>
              <a:t>at least as fast</a:t>
            </a:r>
            <a:r>
              <a:rPr lang="en-US" altLang="en-US" dirty="0"/>
              <a:t> as </a:t>
            </a:r>
            <a:r>
              <a:rPr lang="en-US" altLang="en-US" i="1" dirty="0"/>
              <a:t>g</a:t>
            </a:r>
            <a:r>
              <a:rPr lang="en-US" altLang="en-US" dirty="0"/>
              <a:t>(</a:t>
            </a:r>
            <a:r>
              <a:rPr lang="en-US" altLang="en-US" i="1" dirty="0"/>
              <a:t>n</a:t>
            </a:r>
            <a:r>
              <a:rPr lang="en-US" altLang="en-US" dirty="0"/>
              <a:t>)</a:t>
            </a:r>
          </a:p>
          <a:p>
            <a:pPr marL="285750" indent="-285750">
              <a:buFont typeface="Arial" panose="020B0604020202020204" pitchFamily="34" charset="0"/>
              <a:buChar char="•"/>
            </a:pPr>
            <a:r>
              <a:rPr lang="en-GB" dirty="0"/>
              <a:t>The set of all functions with a higher or same order of growth as g(n)</a:t>
            </a:r>
          </a:p>
        </p:txBody>
      </p:sp>
      <p:sp>
        <p:nvSpPr>
          <p:cNvPr id="12" name="TextBox 11">
            <a:extLst>
              <a:ext uri="{FF2B5EF4-FFF2-40B4-BE49-F238E27FC236}">
                <a16:creationId xmlns:a16="http://schemas.microsoft.com/office/drawing/2014/main" id="{27EB7D59-BA68-440E-838D-067A856E35DC}"/>
              </a:ext>
            </a:extLst>
          </p:cNvPr>
          <p:cNvSpPr txBox="1"/>
          <p:nvPr/>
        </p:nvSpPr>
        <p:spPr>
          <a:xfrm>
            <a:off x="8199120" y="2265678"/>
            <a:ext cx="3423920" cy="1477328"/>
          </a:xfrm>
          <a:prstGeom prst="rect">
            <a:avLst/>
          </a:prstGeom>
          <a:noFill/>
        </p:spPr>
        <p:txBody>
          <a:bodyPr wrap="square" rtlCol="0">
            <a:spAutoFit/>
          </a:bodyPr>
          <a:lstStyle/>
          <a:p>
            <a:pPr marL="285750" indent="-285750">
              <a:buFont typeface="Arial" panose="020B0604020202020204" pitchFamily="34" charset="0"/>
              <a:buChar char="•"/>
            </a:pPr>
            <a:r>
              <a:rPr lang="el-GR" altLang="en-US" dirty="0">
                <a:latin typeface="Lucida Grande" pitchFamily="84" charset="0"/>
                <a:cs typeface="Times New Roman" panose="02020603050405020304" pitchFamily="18" charset="0"/>
              </a:rPr>
              <a:t>Θ</a:t>
            </a:r>
            <a:r>
              <a:rPr lang="en-US" altLang="en-US" dirty="0"/>
              <a:t>(</a:t>
            </a:r>
            <a:r>
              <a:rPr lang="en-US" altLang="en-US" i="1" dirty="0"/>
              <a:t>g</a:t>
            </a:r>
            <a:r>
              <a:rPr lang="en-US" altLang="en-US" dirty="0"/>
              <a:t>(</a:t>
            </a:r>
            <a:r>
              <a:rPr lang="en-US" altLang="en-US" i="1" dirty="0"/>
              <a:t>n</a:t>
            </a:r>
            <a:r>
              <a:rPr lang="en-US" altLang="en-US" dirty="0"/>
              <a:t>)): class of functions </a:t>
            </a:r>
            <a:r>
              <a:rPr lang="en-US" altLang="en-US" i="1" dirty="0"/>
              <a:t>f</a:t>
            </a:r>
            <a:r>
              <a:rPr lang="en-US" altLang="en-US" dirty="0"/>
              <a:t>(</a:t>
            </a:r>
            <a:r>
              <a:rPr lang="en-US" altLang="en-US" i="1" dirty="0"/>
              <a:t>n</a:t>
            </a:r>
            <a:r>
              <a:rPr lang="en-US" altLang="en-US" dirty="0"/>
              <a:t>) that grow </a:t>
            </a:r>
            <a:r>
              <a:rPr lang="en-US" altLang="en-US" u="sng" dirty="0"/>
              <a:t>at same rate</a:t>
            </a:r>
            <a:r>
              <a:rPr lang="en-US" altLang="en-US" dirty="0"/>
              <a:t> as </a:t>
            </a:r>
            <a:r>
              <a:rPr lang="en-US" altLang="en-US" i="1" dirty="0"/>
              <a:t>g</a:t>
            </a:r>
            <a:r>
              <a:rPr lang="en-US" altLang="en-US" dirty="0"/>
              <a:t>(</a:t>
            </a:r>
            <a:r>
              <a:rPr lang="en-US" altLang="en-US" i="1" dirty="0"/>
              <a:t>n</a:t>
            </a:r>
            <a:r>
              <a:rPr lang="en-US" altLang="en-US" dirty="0"/>
              <a:t>)</a:t>
            </a:r>
          </a:p>
          <a:p>
            <a:pPr marL="285750" indent="-285750">
              <a:buFont typeface="Arial" panose="020B0604020202020204" pitchFamily="34" charset="0"/>
              <a:buChar char="•"/>
            </a:pPr>
            <a:r>
              <a:rPr lang="en-GB" dirty="0"/>
              <a:t>The set of all functions that have the same order of growth as g(n)</a:t>
            </a:r>
          </a:p>
        </p:txBody>
      </p:sp>
      <p:pic>
        <p:nvPicPr>
          <p:cNvPr id="16" name="Picture 15">
            <a:extLst>
              <a:ext uri="{FF2B5EF4-FFF2-40B4-BE49-F238E27FC236}">
                <a16:creationId xmlns:a16="http://schemas.microsoft.com/office/drawing/2014/main" id="{E9415B3B-6DF2-40DB-9405-FBD2528BAC42}"/>
              </a:ext>
            </a:extLst>
          </p:cNvPr>
          <p:cNvPicPr>
            <a:picLocks noChangeAspect="1"/>
          </p:cNvPicPr>
          <p:nvPr/>
        </p:nvPicPr>
        <p:blipFill>
          <a:blip r:embed="rId2"/>
          <a:stretch>
            <a:fillRect/>
          </a:stretch>
        </p:blipFill>
        <p:spPr>
          <a:xfrm>
            <a:off x="1473199" y="3348809"/>
            <a:ext cx="1419225" cy="646999"/>
          </a:xfrm>
          <a:prstGeom prst="rect">
            <a:avLst/>
          </a:prstGeom>
        </p:spPr>
      </p:pic>
      <p:pic>
        <p:nvPicPr>
          <p:cNvPr id="18" name="Picture 17">
            <a:extLst>
              <a:ext uri="{FF2B5EF4-FFF2-40B4-BE49-F238E27FC236}">
                <a16:creationId xmlns:a16="http://schemas.microsoft.com/office/drawing/2014/main" id="{860699DF-7BFA-4F61-8E0C-A0DE5386E0B1}"/>
              </a:ext>
            </a:extLst>
          </p:cNvPr>
          <p:cNvPicPr>
            <a:picLocks noChangeAspect="1"/>
          </p:cNvPicPr>
          <p:nvPr/>
        </p:nvPicPr>
        <p:blipFill>
          <a:blip r:embed="rId3"/>
          <a:stretch>
            <a:fillRect/>
          </a:stretch>
        </p:blipFill>
        <p:spPr>
          <a:xfrm>
            <a:off x="1438081" y="3912693"/>
            <a:ext cx="2366551" cy="555625"/>
          </a:xfrm>
          <a:prstGeom prst="rect">
            <a:avLst/>
          </a:prstGeom>
        </p:spPr>
      </p:pic>
      <p:pic>
        <p:nvPicPr>
          <p:cNvPr id="20" name="Picture 19">
            <a:extLst>
              <a:ext uri="{FF2B5EF4-FFF2-40B4-BE49-F238E27FC236}">
                <a16:creationId xmlns:a16="http://schemas.microsoft.com/office/drawing/2014/main" id="{9962A73E-CE6F-47AA-9C8A-5DE5AF071FE9}"/>
              </a:ext>
            </a:extLst>
          </p:cNvPr>
          <p:cNvPicPr>
            <a:picLocks noChangeAspect="1"/>
          </p:cNvPicPr>
          <p:nvPr/>
        </p:nvPicPr>
        <p:blipFill>
          <a:blip r:embed="rId4"/>
          <a:stretch>
            <a:fillRect/>
          </a:stretch>
        </p:blipFill>
        <p:spPr>
          <a:xfrm>
            <a:off x="1438082" y="4404988"/>
            <a:ext cx="2366551" cy="720679"/>
          </a:xfrm>
          <a:prstGeom prst="rect">
            <a:avLst/>
          </a:prstGeom>
        </p:spPr>
      </p:pic>
      <p:pic>
        <p:nvPicPr>
          <p:cNvPr id="22" name="Picture 21">
            <a:extLst>
              <a:ext uri="{FF2B5EF4-FFF2-40B4-BE49-F238E27FC236}">
                <a16:creationId xmlns:a16="http://schemas.microsoft.com/office/drawing/2014/main" id="{27AA1D64-9FBA-4BCD-B688-6A5D771FA41E}"/>
              </a:ext>
            </a:extLst>
          </p:cNvPr>
          <p:cNvPicPr>
            <a:picLocks noChangeAspect="1"/>
          </p:cNvPicPr>
          <p:nvPr/>
        </p:nvPicPr>
        <p:blipFill>
          <a:blip r:embed="rId5"/>
          <a:stretch>
            <a:fillRect/>
          </a:stretch>
        </p:blipFill>
        <p:spPr>
          <a:xfrm>
            <a:off x="1463454" y="5083124"/>
            <a:ext cx="1589315" cy="511629"/>
          </a:xfrm>
          <a:prstGeom prst="rect">
            <a:avLst/>
          </a:prstGeom>
        </p:spPr>
      </p:pic>
      <p:pic>
        <p:nvPicPr>
          <p:cNvPr id="24" name="Picture 23">
            <a:extLst>
              <a:ext uri="{FF2B5EF4-FFF2-40B4-BE49-F238E27FC236}">
                <a16:creationId xmlns:a16="http://schemas.microsoft.com/office/drawing/2014/main" id="{30C5353F-B509-49FE-BCEB-509E93A59A53}"/>
              </a:ext>
            </a:extLst>
          </p:cNvPr>
          <p:cNvPicPr>
            <a:picLocks noChangeAspect="1"/>
          </p:cNvPicPr>
          <p:nvPr/>
        </p:nvPicPr>
        <p:blipFill>
          <a:blip r:embed="rId6"/>
          <a:stretch>
            <a:fillRect/>
          </a:stretch>
        </p:blipFill>
        <p:spPr>
          <a:xfrm>
            <a:off x="1463238" y="5504521"/>
            <a:ext cx="2509322" cy="480952"/>
          </a:xfrm>
          <a:prstGeom prst="rect">
            <a:avLst/>
          </a:prstGeom>
        </p:spPr>
      </p:pic>
      <p:pic>
        <p:nvPicPr>
          <p:cNvPr id="26" name="Picture 25">
            <a:extLst>
              <a:ext uri="{FF2B5EF4-FFF2-40B4-BE49-F238E27FC236}">
                <a16:creationId xmlns:a16="http://schemas.microsoft.com/office/drawing/2014/main" id="{FEA50F5E-37BB-42CC-9377-4D6D2EE6F443}"/>
              </a:ext>
            </a:extLst>
          </p:cNvPr>
          <p:cNvPicPr>
            <a:picLocks noChangeAspect="1"/>
          </p:cNvPicPr>
          <p:nvPr/>
        </p:nvPicPr>
        <p:blipFill>
          <a:blip r:embed="rId7"/>
          <a:stretch>
            <a:fillRect/>
          </a:stretch>
        </p:blipFill>
        <p:spPr>
          <a:xfrm>
            <a:off x="1520569" y="5890661"/>
            <a:ext cx="2584071" cy="442983"/>
          </a:xfrm>
          <a:prstGeom prst="rect">
            <a:avLst/>
          </a:prstGeom>
        </p:spPr>
      </p:pic>
      <p:pic>
        <p:nvPicPr>
          <p:cNvPr id="28" name="Picture 27">
            <a:extLst>
              <a:ext uri="{FF2B5EF4-FFF2-40B4-BE49-F238E27FC236}">
                <a16:creationId xmlns:a16="http://schemas.microsoft.com/office/drawing/2014/main" id="{29C7894F-8D7E-4DD5-92DE-B4332EE32708}"/>
              </a:ext>
            </a:extLst>
          </p:cNvPr>
          <p:cNvPicPr>
            <a:picLocks noChangeAspect="1"/>
          </p:cNvPicPr>
          <p:nvPr/>
        </p:nvPicPr>
        <p:blipFill>
          <a:blip r:embed="rId8"/>
          <a:stretch>
            <a:fillRect/>
          </a:stretch>
        </p:blipFill>
        <p:spPr>
          <a:xfrm>
            <a:off x="5321935" y="3820614"/>
            <a:ext cx="1419225" cy="581025"/>
          </a:xfrm>
          <a:prstGeom prst="rect">
            <a:avLst/>
          </a:prstGeom>
        </p:spPr>
      </p:pic>
      <p:pic>
        <p:nvPicPr>
          <p:cNvPr id="30" name="Picture 29">
            <a:extLst>
              <a:ext uri="{FF2B5EF4-FFF2-40B4-BE49-F238E27FC236}">
                <a16:creationId xmlns:a16="http://schemas.microsoft.com/office/drawing/2014/main" id="{03D5B6E5-2BD6-42C7-983D-EED629C21761}"/>
              </a:ext>
            </a:extLst>
          </p:cNvPr>
          <p:cNvPicPr>
            <a:picLocks noChangeAspect="1"/>
          </p:cNvPicPr>
          <p:nvPr/>
        </p:nvPicPr>
        <p:blipFill>
          <a:blip r:embed="rId9"/>
          <a:stretch>
            <a:fillRect/>
          </a:stretch>
        </p:blipFill>
        <p:spPr>
          <a:xfrm>
            <a:off x="5328920" y="4401639"/>
            <a:ext cx="2286000" cy="781050"/>
          </a:xfrm>
          <a:prstGeom prst="rect">
            <a:avLst/>
          </a:prstGeom>
        </p:spPr>
      </p:pic>
      <p:pic>
        <p:nvPicPr>
          <p:cNvPr id="32" name="Picture 31">
            <a:extLst>
              <a:ext uri="{FF2B5EF4-FFF2-40B4-BE49-F238E27FC236}">
                <a16:creationId xmlns:a16="http://schemas.microsoft.com/office/drawing/2014/main" id="{DCE65DAB-A126-4916-8EFF-C5972CB210D7}"/>
              </a:ext>
            </a:extLst>
          </p:cNvPr>
          <p:cNvPicPr>
            <a:picLocks noChangeAspect="1"/>
          </p:cNvPicPr>
          <p:nvPr/>
        </p:nvPicPr>
        <p:blipFill>
          <a:blip r:embed="rId10"/>
          <a:stretch>
            <a:fillRect/>
          </a:stretch>
        </p:blipFill>
        <p:spPr>
          <a:xfrm>
            <a:off x="5393055" y="5267212"/>
            <a:ext cx="2181225" cy="457200"/>
          </a:xfrm>
          <a:prstGeom prst="rect">
            <a:avLst/>
          </a:prstGeom>
        </p:spPr>
      </p:pic>
      <p:sp>
        <p:nvSpPr>
          <p:cNvPr id="6" name="TextBox 5">
            <a:extLst>
              <a:ext uri="{FF2B5EF4-FFF2-40B4-BE49-F238E27FC236}">
                <a16:creationId xmlns:a16="http://schemas.microsoft.com/office/drawing/2014/main" id="{523687AB-1561-4DA7-A218-68E8C2485FD2}"/>
              </a:ext>
            </a:extLst>
          </p:cNvPr>
          <p:cNvSpPr txBox="1"/>
          <p:nvPr/>
        </p:nvSpPr>
        <p:spPr>
          <a:xfrm>
            <a:off x="1167050" y="2283956"/>
            <a:ext cx="4013200" cy="1200329"/>
          </a:xfrm>
          <a:prstGeom prst="rect">
            <a:avLst/>
          </a:prstGeom>
          <a:noFill/>
        </p:spPr>
        <p:txBody>
          <a:bodyPr wrap="square" rtlCol="0">
            <a:spAutoFit/>
          </a:bodyPr>
          <a:lstStyle/>
          <a:p>
            <a:pPr marL="285750" indent="-285750">
              <a:buFont typeface="Arial" panose="020B0604020202020204" pitchFamily="34" charset="0"/>
              <a:buChar char="•"/>
            </a:pPr>
            <a:r>
              <a:rPr lang="en-US" altLang="en-US" dirty="0"/>
              <a:t>O(</a:t>
            </a:r>
            <a:r>
              <a:rPr lang="en-US" altLang="en-US" i="1" dirty="0"/>
              <a:t>g</a:t>
            </a:r>
            <a:r>
              <a:rPr lang="en-US" altLang="en-US" dirty="0"/>
              <a:t>(</a:t>
            </a:r>
            <a:r>
              <a:rPr lang="en-US" altLang="en-US" i="1" dirty="0"/>
              <a:t>n</a:t>
            </a:r>
            <a:r>
              <a:rPr lang="en-US" altLang="en-US" dirty="0"/>
              <a:t>)): class of functions </a:t>
            </a:r>
            <a:r>
              <a:rPr lang="en-US" altLang="en-US" i="1" dirty="0"/>
              <a:t>f</a:t>
            </a:r>
            <a:r>
              <a:rPr lang="en-US" altLang="en-US" dirty="0"/>
              <a:t>(</a:t>
            </a:r>
            <a:r>
              <a:rPr lang="en-US" altLang="en-US" i="1" dirty="0"/>
              <a:t>n</a:t>
            </a:r>
            <a:r>
              <a:rPr lang="en-US" altLang="en-US" dirty="0"/>
              <a:t>) that grow </a:t>
            </a:r>
            <a:r>
              <a:rPr lang="en-US" altLang="en-US" u="sng" dirty="0"/>
              <a:t>no faster</a:t>
            </a:r>
            <a:r>
              <a:rPr lang="en-US" altLang="en-US" dirty="0"/>
              <a:t> than </a:t>
            </a:r>
            <a:r>
              <a:rPr lang="en-US" altLang="en-US" i="1" dirty="0"/>
              <a:t>g</a:t>
            </a:r>
            <a:r>
              <a:rPr lang="en-US" altLang="en-US" dirty="0"/>
              <a:t>(</a:t>
            </a:r>
            <a:r>
              <a:rPr lang="en-US" altLang="en-US" i="1" dirty="0"/>
              <a:t>n</a:t>
            </a:r>
            <a:r>
              <a:rPr lang="en-US" altLang="en-US" dirty="0"/>
              <a:t>).</a:t>
            </a:r>
          </a:p>
          <a:p>
            <a:pPr marL="285750" indent="-285750">
              <a:buFont typeface="Arial" panose="020B0604020202020204" pitchFamily="34" charset="0"/>
              <a:buChar char="•"/>
            </a:pPr>
            <a:r>
              <a:rPr lang="en-GB" dirty="0"/>
              <a:t>The set of all functions with a lower or same order of growth as g(n)</a:t>
            </a:r>
          </a:p>
        </p:txBody>
      </p:sp>
      <p:pic>
        <p:nvPicPr>
          <p:cNvPr id="36" name="Picture 35">
            <a:extLst>
              <a:ext uri="{FF2B5EF4-FFF2-40B4-BE49-F238E27FC236}">
                <a16:creationId xmlns:a16="http://schemas.microsoft.com/office/drawing/2014/main" id="{BF2ECD39-344A-498A-B537-516E8FB8766F}"/>
              </a:ext>
            </a:extLst>
          </p:cNvPr>
          <p:cNvPicPr>
            <a:picLocks noChangeAspect="1"/>
          </p:cNvPicPr>
          <p:nvPr/>
        </p:nvPicPr>
        <p:blipFill>
          <a:blip r:embed="rId11"/>
          <a:stretch>
            <a:fillRect/>
          </a:stretch>
        </p:blipFill>
        <p:spPr>
          <a:xfrm>
            <a:off x="8463280" y="3897838"/>
            <a:ext cx="2438400" cy="581025"/>
          </a:xfrm>
          <a:prstGeom prst="rect">
            <a:avLst/>
          </a:prstGeom>
        </p:spPr>
      </p:pic>
      <p:pic>
        <p:nvPicPr>
          <p:cNvPr id="38" name="Picture 37">
            <a:extLst>
              <a:ext uri="{FF2B5EF4-FFF2-40B4-BE49-F238E27FC236}">
                <a16:creationId xmlns:a16="http://schemas.microsoft.com/office/drawing/2014/main" id="{9743A530-94D1-440C-8669-961005484B25}"/>
              </a:ext>
            </a:extLst>
          </p:cNvPr>
          <p:cNvPicPr>
            <a:picLocks noChangeAspect="1"/>
          </p:cNvPicPr>
          <p:nvPr/>
        </p:nvPicPr>
        <p:blipFill>
          <a:blip r:embed="rId12"/>
          <a:stretch>
            <a:fillRect/>
          </a:stretch>
        </p:blipFill>
        <p:spPr>
          <a:xfrm>
            <a:off x="8532177" y="4899551"/>
            <a:ext cx="1609725" cy="552450"/>
          </a:xfrm>
          <a:prstGeom prst="rect">
            <a:avLst/>
          </a:prstGeom>
        </p:spPr>
      </p:pic>
      <p:pic>
        <p:nvPicPr>
          <p:cNvPr id="40" name="Picture 39">
            <a:extLst>
              <a:ext uri="{FF2B5EF4-FFF2-40B4-BE49-F238E27FC236}">
                <a16:creationId xmlns:a16="http://schemas.microsoft.com/office/drawing/2014/main" id="{74667CE7-19EA-412B-8A87-60B01734FE3B}"/>
              </a:ext>
            </a:extLst>
          </p:cNvPr>
          <p:cNvPicPr>
            <a:picLocks noChangeAspect="1"/>
          </p:cNvPicPr>
          <p:nvPr/>
        </p:nvPicPr>
        <p:blipFill>
          <a:blip r:embed="rId13"/>
          <a:stretch>
            <a:fillRect/>
          </a:stretch>
        </p:blipFill>
        <p:spPr>
          <a:xfrm>
            <a:off x="8532177" y="5480437"/>
            <a:ext cx="2266950" cy="400050"/>
          </a:xfrm>
          <a:prstGeom prst="rect">
            <a:avLst/>
          </a:prstGeom>
        </p:spPr>
      </p:pic>
      <p:pic>
        <p:nvPicPr>
          <p:cNvPr id="42" name="Picture 41">
            <a:extLst>
              <a:ext uri="{FF2B5EF4-FFF2-40B4-BE49-F238E27FC236}">
                <a16:creationId xmlns:a16="http://schemas.microsoft.com/office/drawing/2014/main" id="{F8DB4184-27FB-44AF-B211-EF04F6CCA75D}"/>
              </a:ext>
            </a:extLst>
          </p:cNvPr>
          <p:cNvPicPr>
            <a:picLocks noChangeAspect="1"/>
          </p:cNvPicPr>
          <p:nvPr/>
        </p:nvPicPr>
        <p:blipFill>
          <a:blip r:embed="rId14"/>
          <a:stretch>
            <a:fillRect/>
          </a:stretch>
        </p:blipFill>
        <p:spPr>
          <a:xfrm>
            <a:off x="8505189" y="4431072"/>
            <a:ext cx="2657475" cy="428625"/>
          </a:xfrm>
          <a:prstGeom prst="rect">
            <a:avLst/>
          </a:prstGeom>
        </p:spPr>
      </p:pic>
    </p:spTree>
    <p:extLst>
      <p:ext uri="{BB962C8B-B14F-4D97-AF65-F5344CB8AC3E}">
        <p14:creationId xmlns:p14="http://schemas.microsoft.com/office/powerpoint/2010/main" val="24382486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8D7C5-398A-4D2C-B4F2-5EB768332DFC}"/>
              </a:ext>
            </a:extLst>
          </p:cNvPr>
          <p:cNvSpPr>
            <a:spLocks noGrp="1"/>
          </p:cNvSpPr>
          <p:nvPr>
            <p:ph type="title"/>
          </p:nvPr>
        </p:nvSpPr>
        <p:spPr/>
        <p:txBody>
          <a:bodyPr/>
          <a:lstStyle/>
          <a:p>
            <a:r>
              <a:rPr lang="en-US" altLang="en-US" dirty="0"/>
              <a:t>Big-oh vs Big-omega vs Big-theta</a:t>
            </a:r>
            <a:endParaRPr lang="en-GB" dirty="0"/>
          </a:p>
        </p:txBody>
      </p:sp>
      <p:sp>
        <p:nvSpPr>
          <p:cNvPr id="3" name="Content Placeholder 2">
            <a:extLst>
              <a:ext uri="{FF2B5EF4-FFF2-40B4-BE49-F238E27FC236}">
                <a16:creationId xmlns:a16="http://schemas.microsoft.com/office/drawing/2014/main" id="{308CCA5B-C3F3-41E0-8C45-83E6833B357F}"/>
              </a:ext>
            </a:extLst>
          </p:cNvPr>
          <p:cNvSpPr>
            <a:spLocks noGrp="1"/>
          </p:cNvSpPr>
          <p:nvPr>
            <p:ph idx="1"/>
          </p:nvPr>
        </p:nvSpPr>
        <p:spPr>
          <a:xfrm>
            <a:off x="883920" y="2353734"/>
            <a:ext cx="10058400" cy="541866"/>
          </a:xfrm>
        </p:spPr>
        <p:txBody>
          <a:bodyPr>
            <a:normAutofit/>
          </a:bodyPr>
          <a:lstStyle/>
          <a:p>
            <a:pPr marL="201168" lvl="1" indent="0">
              <a:buNone/>
            </a:pPr>
            <a:r>
              <a:rPr lang="en-US" altLang="en-US" sz="2400" b="1" dirty="0">
                <a:solidFill>
                  <a:schemeClr val="accent1">
                    <a:lumMod val="75000"/>
                  </a:schemeClr>
                </a:solidFill>
              </a:rPr>
              <a:t>	Big-oh				Big-omega			Big-theta</a:t>
            </a:r>
            <a:endParaRPr lang="en-GB" sz="2400" b="1" dirty="0">
              <a:solidFill>
                <a:schemeClr val="accent1">
                  <a:lumMod val="75000"/>
                </a:schemeClr>
              </a:solidFill>
            </a:endParaRPr>
          </a:p>
        </p:txBody>
      </p:sp>
      <p:pic>
        <p:nvPicPr>
          <p:cNvPr id="4" name="Picture 4">
            <a:extLst>
              <a:ext uri="{FF2B5EF4-FFF2-40B4-BE49-F238E27FC236}">
                <a16:creationId xmlns:a16="http://schemas.microsoft.com/office/drawing/2014/main" id="{77936317-25BB-4D27-90CE-02B45AE11E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335280" y="3039216"/>
            <a:ext cx="3390747" cy="2829878"/>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a:extLst>
              <a:ext uri="{FF2B5EF4-FFF2-40B4-BE49-F238E27FC236}">
                <a16:creationId xmlns:a16="http://schemas.microsoft.com/office/drawing/2014/main" id="{58510009-FE17-4F19-B8F0-0D4AD852C1D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4185920" y="3039216"/>
            <a:ext cx="3390747" cy="3026536"/>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a:extLst>
              <a:ext uri="{FF2B5EF4-FFF2-40B4-BE49-F238E27FC236}">
                <a16:creationId xmlns:a16="http://schemas.microsoft.com/office/drawing/2014/main" id="{7C3A2DF2-8430-4DB7-BEAB-862CE3CBC98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a:xfrm>
            <a:off x="7995920" y="2979065"/>
            <a:ext cx="3667760" cy="3109909"/>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80470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C1A21-958C-4023-8B36-FFB5BDC43053}"/>
              </a:ext>
            </a:extLst>
          </p:cNvPr>
          <p:cNvSpPr>
            <a:spLocks noGrp="1"/>
          </p:cNvSpPr>
          <p:nvPr>
            <p:ph type="title"/>
          </p:nvPr>
        </p:nvSpPr>
        <p:spPr/>
        <p:txBody>
          <a:bodyPr/>
          <a:lstStyle/>
          <a:p>
            <a:r>
              <a:rPr lang="en-US" altLang="en-US" dirty="0"/>
              <a:t>Formal definition</a:t>
            </a:r>
            <a:endParaRPr lang="en-GB" dirty="0"/>
          </a:p>
        </p:txBody>
      </p:sp>
      <p:sp>
        <p:nvSpPr>
          <p:cNvPr id="3" name="Content Placeholder 2">
            <a:extLst>
              <a:ext uri="{FF2B5EF4-FFF2-40B4-BE49-F238E27FC236}">
                <a16:creationId xmlns:a16="http://schemas.microsoft.com/office/drawing/2014/main" id="{1A975ED3-B56D-4085-91EC-F7456525E7BC}"/>
              </a:ext>
            </a:extLst>
          </p:cNvPr>
          <p:cNvSpPr>
            <a:spLocks noGrp="1"/>
          </p:cNvSpPr>
          <p:nvPr>
            <p:ph idx="1"/>
          </p:nvPr>
        </p:nvSpPr>
        <p:spPr/>
        <p:txBody>
          <a:bodyPr>
            <a:normAutofit fontScale="92500" lnSpcReduction="10000"/>
          </a:bodyPr>
          <a:lstStyle/>
          <a:p>
            <a:pPr lvl="1"/>
            <a:r>
              <a:rPr lang="en-US" altLang="en-US" sz="2800" i="1" dirty="0">
                <a:sym typeface="Symbol" panose="05050102010706020507" pitchFamily="18" charset="2"/>
              </a:rPr>
              <a:t>O</a:t>
            </a:r>
            <a:r>
              <a:rPr lang="en-US" altLang="en-US" sz="2800" dirty="0">
                <a:sym typeface="Symbol" panose="05050102010706020507" pitchFamily="18" charset="2"/>
              </a:rPr>
              <a:t>-notation: </a:t>
            </a:r>
            <a:r>
              <a:rPr lang="en-US" altLang="en-US" sz="2400" dirty="0"/>
              <a:t>A function </a:t>
            </a:r>
            <a:r>
              <a:rPr lang="en-US" altLang="en-US" sz="2400" i="1" dirty="0"/>
              <a:t>t(n)</a:t>
            </a:r>
            <a:r>
              <a:rPr lang="en-US" altLang="en-US" sz="2400" dirty="0"/>
              <a:t> is said to be in </a:t>
            </a:r>
            <a:r>
              <a:rPr lang="en-US" altLang="en-US" sz="2400" i="1" dirty="0">
                <a:sym typeface="Symbol" panose="05050102010706020507" pitchFamily="18" charset="2"/>
              </a:rPr>
              <a:t>O</a:t>
            </a:r>
            <a:r>
              <a:rPr lang="en-US" altLang="en-US" sz="2400" i="1" dirty="0"/>
              <a:t>(g(n)),</a:t>
            </a:r>
            <a:r>
              <a:rPr lang="en-US" altLang="en-US" sz="2400" dirty="0"/>
              <a:t> denoted </a:t>
            </a:r>
            <a:r>
              <a:rPr lang="en-US" altLang="en-US" sz="2400" i="1" dirty="0"/>
              <a:t>t(n) </a:t>
            </a:r>
            <a:r>
              <a:rPr lang="en-US" altLang="en-US" sz="2400" i="1" dirty="0">
                <a:sym typeface="Symbol" panose="05050102010706020507" pitchFamily="18" charset="2"/>
              </a:rPr>
              <a:t> O(g(n)),</a:t>
            </a:r>
            <a:r>
              <a:rPr lang="en-US" altLang="en-US" sz="2400" dirty="0">
                <a:sym typeface="Symbol" panose="05050102010706020507" pitchFamily="18" charset="2"/>
              </a:rPr>
              <a:t> if </a:t>
            </a:r>
            <a:r>
              <a:rPr lang="en-US" altLang="en-US" sz="2400" i="1" dirty="0">
                <a:sym typeface="Symbol" panose="05050102010706020507" pitchFamily="18" charset="2"/>
              </a:rPr>
              <a:t>t(n)</a:t>
            </a:r>
            <a:r>
              <a:rPr lang="en-US" altLang="en-US" sz="2400" dirty="0">
                <a:sym typeface="Symbol" panose="05050102010706020507" pitchFamily="18" charset="2"/>
              </a:rPr>
              <a:t> </a:t>
            </a:r>
            <a:r>
              <a:rPr lang="en-GB" sz="2400" dirty="0"/>
              <a:t>is bounded </a:t>
            </a:r>
            <a:r>
              <a:rPr lang="en-GB" sz="2400" u="sng" dirty="0"/>
              <a:t>above</a:t>
            </a:r>
            <a:r>
              <a:rPr lang="en-GB" sz="2400" dirty="0"/>
              <a:t> by some constant multiple of </a:t>
            </a:r>
            <a:r>
              <a:rPr lang="en-GB" sz="2400" i="1" dirty="0"/>
              <a:t>g(n)</a:t>
            </a:r>
            <a:r>
              <a:rPr lang="en-GB" sz="2400" dirty="0"/>
              <a:t> for all large </a:t>
            </a:r>
            <a:r>
              <a:rPr lang="en-GB" sz="2400" i="1" dirty="0"/>
              <a:t>n</a:t>
            </a:r>
            <a:r>
              <a:rPr lang="en-US" altLang="en-US" sz="2400" dirty="0">
                <a:sym typeface="Symbol" panose="05050102010706020507" pitchFamily="18" charset="2"/>
              </a:rPr>
              <a:t>, i.e., if there exist some positive constant c and some nonnegative integer </a:t>
            </a:r>
            <a:r>
              <a:rPr lang="en-US" altLang="en-US" sz="2400" i="1" dirty="0">
                <a:sym typeface="Symbol" panose="05050102010706020507" pitchFamily="18" charset="2"/>
              </a:rPr>
              <a:t>n</a:t>
            </a:r>
            <a:r>
              <a:rPr lang="en-US" altLang="en-US" sz="2400" i="1" baseline="-25000" dirty="0">
                <a:sym typeface="Symbol" panose="05050102010706020507" pitchFamily="18" charset="2"/>
              </a:rPr>
              <a:t>0</a:t>
            </a:r>
            <a:r>
              <a:rPr lang="en-US" altLang="en-US" sz="2400" dirty="0">
                <a:sym typeface="Symbol" panose="05050102010706020507" pitchFamily="18" charset="2"/>
              </a:rPr>
              <a:t> such that</a:t>
            </a:r>
          </a:p>
          <a:p>
            <a:pPr lvl="1">
              <a:lnSpc>
                <a:spcPct val="90000"/>
              </a:lnSpc>
              <a:buFontTx/>
              <a:buNone/>
            </a:pPr>
            <a:r>
              <a:rPr lang="en-US" altLang="en-US" sz="2400" dirty="0"/>
              <a:t>	</a:t>
            </a:r>
            <a:r>
              <a:rPr lang="en-US" altLang="en-US" sz="2400" dirty="0">
                <a:solidFill>
                  <a:srgbClr val="FF9933"/>
                </a:solidFill>
              </a:rPr>
              <a:t>t(n) </a:t>
            </a:r>
            <a:r>
              <a:rPr lang="en-US" altLang="en-US" sz="2400" dirty="0">
                <a:solidFill>
                  <a:srgbClr val="FF9933"/>
                </a:solidFill>
                <a:sym typeface="Symbol" panose="05050102010706020507" pitchFamily="18" charset="2"/>
              </a:rPr>
              <a:t> cg(n) for all n  n</a:t>
            </a:r>
            <a:r>
              <a:rPr lang="en-US" altLang="en-US" sz="2400" baseline="-25000" dirty="0">
                <a:solidFill>
                  <a:srgbClr val="FF9933"/>
                </a:solidFill>
                <a:sym typeface="Symbol" panose="05050102010706020507" pitchFamily="18" charset="2"/>
              </a:rPr>
              <a:t>0</a:t>
            </a:r>
          </a:p>
          <a:p>
            <a:pPr lvl="1">
              <a:lnSpc>
                <a:spcPct val="90000"/>
              </a:lnSpc>
            </a:pPr>
            <a:r>
              <a:rPr lang="en-US" altLang="en-US" sz="2800" dirty="0">
                <a:sym typeface="Symbol" panose="05050102010706020507" pitchFamily="18" charset="2"/>
              </a:rPr>
              <a:t></a:t>
            </a:r>
            <a:r>
              <a:rPr lang="en-US" altLang="en-US" sz="2800" dirty="0"/>
              <a:t>-notation: </a:t>
            </a:r>
            <a:r>
              <a:rPr lang="en-US" altLang="en-US" sz="2400" dirty="0"/>
              <a:t>A function </a:t>
            </a:r>
            <a:r>
              <a:rPr lang="en-US" altLang="en-US" sz="2400" i="1" dirty="0"/>
              <a:t>t(n)</a:t>
            </a:r>
            <a:r>
              <a:rPr lang="en-US" altLang="en-US" sz="2400" dirty="0"/>
              <a:t> is said to be in </a:t>
            </a:r>
            <a:r>
              <a:rPr lang="en-US" altLang="en-US" sz="2400" dirty="0">
                <a:sym typeface="Symbol" panose="05050102010706020507" pitchFamily="18" charset="2"/>
              </a:rPr>
              <a:t></a:t>
            </a:r>
            <a:r>
              <a:rPr lang="en-US" altLang="en-US" sz="2400" i="1" dirty="0"/>
              <a:t>(g(n)),</a:t>
            </a:r>
            <a:r>
              <a:rPr lang="en-US" altLang="en-US" sz="2400" dirty="0"/>
              <a:t> denoted </a:t>
            </a:r>
            <a:r>
              <a:rPr lang="en-US" altLang="en-US" sz="2400" i="1" dirty="0"/>
              <a:t>t(n) </a:t>
            </a:r>
            <a:r>
              <a:rPr lang="en-US" altLang="en-US" sz="2400" i="1" dirty="0">
                <a:sym typeface="Symbol" panose="05050102010706020507" pitchFamily="18" charset="2"/>
              </a:rPr>
              <a:t> </a:t>
            </a:r>
            <a:r>
              <a:rPr lang="en-US" altLang="en-US" sz="2400" dirty="0">
                <a:sym typeface="Symbol" panose="05050102010706020507" pitchFamily="18" charset="2"/>
              </a:rPr>
              <a:t></a:t>
            </a:r>
            <a:r>
              <a:rPr lang="en-US" altLang="en-US" sz="2400" i="1" dirty="0">
                <a:sym typeface="Symbol" panose="05050102010706020507" pitchFamily="18" charset="2"/>
              </a:rPr>
              <a:t>(g(n)),</a:t>
            </a:r>
            <a:r>
              <a:rPr lang="en-US" altLang="en-US" sz="2400" dirty="0">
                <a:sym typeface="Symbol" panose="05050102010706020507" pitchFamily="18" charset="2"/>
              </a:rPr>
              <a:t> if </a:t>
            </a:r>
            <a:r>
              <a:rPr lang="en-US" altLang="en-US" sz="2400" i="1" dirty="0">
                <a:sym typeface="Symbol" panose="05050102010706020507" pitchFamily="18" charset="2"/>
              </a:rPr>
              <a:t>t(n)</a:t>
            </a:r>
            <a:r>
              <a:rPr lang="en-US" altLang="en-US" sz="2400" dirty="0">
                <a:sym typeface="Symbol" panose="05050102010706020507" pitchFamily="18" charset="2"/>
              </a:rPr>
              <a:t> is bounded </a:t>
            </a:r>
            <a:r>
              <a:rPr lang="en-US" altLang="en-US" sz="2400" u="sng" dirty="0">
                <a:sym typeface="Symbol" panose="05050102010706020507" pitchFamily="18" charset="2"/>
              </a:rPr>
              <a:t>below</a:t>
            </a:r>
            <a:r>
              <a:rPr lang="en-US" altLang="en-US" sz="2400" dirty="0">
                <a:sym typeface="Symbol" panose="05050102010706020507" pitchFamily="18" charset="2"/>
              </a:rPr>
              <a:t> by some constant multiple of </a:t>
            </a:r>
            <a:r>
              <a:rPr lang="en-US" altLang="en-US" sz="2400" i="1" dirty="0">
                <a:sym typeface="Symbol" panose="05050102010706020507" pitchFamily="18" charset="2"/>
              </a:rPr>
              <a:t>g(n)</a:t>
            </a:r>
            <a:r>
              <a:rPr lang="en-US" altLang="en-US" sz="2400" dirty="0">
                <a:sym typeface="Symbol" panose="05050102010706020507" pitchFamily="18" charset="2"/>
              </a:rPr>
              <a:t> for all large </a:t>
            </a:r>
            <a:r>
              <a:rPr lang="en-US" altLang="en-US" sz="2400" i="1" dirty="0">
                <a:sym typeface="Symbol" panose="05050102010706020507" pitchFamily="18" charset="2"/>
              </a:rPr>
              <a:t>n</a:t>
            </a:r>
            <a:r>
              <a:rPr lang="en-US" altLang="en-US" sz="2400" dirty="0">
                <a:sym typeface="Symbol" panose="05050102010706020507" pitchFamily="18" charset="2"/>
              </a:rPr>
              <a:t>, i.e., if there exist some positive constant c and some nonnegative integer </a:t>
            </a:r>
            <a:r>
              <a:rPr lang="en-US" altLang="en-US" sz="2400" i="1" dirty="0">
                <a:sym typeface="Symbol" panose="05050102010706020507" pitchFamily="18" charset="2"/>
              </a:rPr>
              <a:t>n</a:t>
            </a:r>
            <a:r>
              <a:rPr lang="en-US" altLang="en-US" sz="2400" i="1" baseline="-25000" dirty="0">
                <a:sym typeface="Symbol" panose="05050102010706020507" pitchFamily="18" charset="2"/>
              </a:rPr>
              <a:t>0</a:t>
            </a:r>
            <a:r>
              <a:rPr lang="en-US" altLang="en-US" sz="2400" dirty="0">
                <a:sym typeface="Symbol" panose="05050102010706020507" pitchFamily="18" charset="2"/>
              </a:rPr>
              <a:t> such that</a:t>
            </a:r>
          </a:p>
          <a:p>
            <a:pPr lvl="1">
              <a:lnSpc>
                <a:spcPct val="90000"/>
              </a:lnSpc>
              <a:buFontTx/>
              <a:buNone/>
            </a:pPr>
            <a:r>
              <a:rPr lang="en-US" altLang="en-US" sz="2400" dirty="0"/>
              <a:t>	</a:t>
            </a:r>
            <a:r>
              <a:rPr lang="en-US" altLang="en-US" sz="2400" dirty="0">
                <a:solidFill>
                  <a:srgbClr val="FF9933"/>
                </a:solidFill>
              </a:rPr>
              <a:t>t(n) </a:t>
            </a:r>
            <a:r>
              <a:rPr lang="en-US" altLang="en-US" sz="2400" dirty="0">
                <a:solidFill>
                  <a:srgbClr val="FF9933"/>
                </a:solidFill>
                <a:sym typeface="Symbol" panose="05050102010706020507" pitchFamily="18" charset="2"/>
              </a:rPr>
              <a:t> cg(n) for all n  n</a:t>
            </a:r>
            <a:r>
              <a:rPr lang="en-US" altLang="en-US" sz="2400" baseline="-25000" dirty="0">
                <a:solidFill>
                  <a:srgbClr val="FF9933"/>
                </a:solidFill>
                <a:sym typeface="Symbol" panose="05050102010706020507" pitchFamily="18" charset="2"/>
              </a:rPr>
              <a:t>0</a:t>
            </a:r>
          </a:p>
          <a:p>
            <a:pPr lvl="1">
              <a:lnSpc>
                <a:spcPct val="80000"/>
              </a:lnSpc>
            </a:pPr>
            <a:r>
              <a:rPr lang="en-US" altLang="en-US" sz="2800" dirty="0">
                <a:sym typeface="Symbol" panose="05050102010706020507" pitchFamily="18" charset="2"/>
              </a:rPr>
              <a:t></a:t>
            </a:r>
            <a:r>
              <a:rPr lang="en-US" altLang="en-US" sz="2400" dirty="0"/>
              <a:t>-notation: A function </a:t>
            </a:r>
            <a:r>
              <a:rPr lang="en-US" altLang="en-US" sz="2400" i="1" dirty="0"/>
              <a:t>t(n)</a:t>
            </a:r>
            <a:r>
              <a:rPr lang="en-US" altLang="en-US" sz="2400" dirty="0"/>
              <a:t> is said to be in </a:t>
            </a:r>
            <a:r>
              <a:rPr lang="en-US" altLang="en-US" sz="2400" dirty="0">
                <a:sym typeface="Symbol" panose="05050102010706020507" pitchFamily="18" charset="2"/>
              </a:rPr>
              <a:t></a:t>
            </a:r>
            <a:r>
              <a:rPr lang="en-US" altLang="en-US" sz="2400" i="1" dirty="0"/>
              <a:t>(g(n)),</a:t>
            </a:r>
            <a:r>
              <a:rPr lang="en-US" altLang="en-US" sz="2400" dirty="0"/>
              <a:t> denoted </a:t>
            </a:r>
            <a:r>
              <a:rPr lang="en-US" altLang="en-US" sz="2400" i="1" dirty="0"/>
              <a:t>t(n) </a:t>
            </a:r>
            <a:r>
              <a:rPr lang="en-US" altLang="en-US" sz="2400" i="1" dirty="0">
                <a:sym typeface="Symbol" panose="05050102010706020507" pitchFamily="18" charset="2"/>
              </a:rPr>
              <a:t> </a:t>
            </a:r>
            <a:r>
              <a:rPr lang="en-US" altLang="en-US" sz="2400" dirty="0">
                <a:sym typeface="Symbol" panose="05050102010706020507" pitchFamily="18" charset="2"/>
              </a:rPr>
              <a:t></a:t>
            </a:r>
            <a:r>
              <a:rPr lang="en-US" altLang="en-US" sz="2400" i="1" dirty="0">
                <a:sym typeface="Symbol" panose="05050102010706020507" pitchFamily="18" charset="2"/>
              </a:rPr>
              <a:t>(g(n)),</a:t>
            </a:r>
            <a:r>
              <a:rPr lang="en-US" altLang="en-US" sz="2400" dirty="0">
                <a:sym typeface="Symbol" panose="05050102010706020507" pitchFamily="18" charset="2"/>
              </a:rPr>
              <a:t> if </a:t>
            </a:r>
            <a:r>
              <a:rPr lang="en-US" altLang="en-US" sz="2400" i="1" dirty="0">
                <a:sym typeface="Symbol" panose="05050102010706020507" pitchFamily="18" charset="2"/>
              </a:rPr>
              <a:t>t(n)</a:t>
            </a:r>
            <a:r>
              <a:rPr lang="en-US" altLang="en-US" sz="2400" dirty="0">
                <a:sym typeface="Symbol" panose="05050102010706020507" pitchFamily="18" charset="2"/>
              </a:rPr>
              <a:t> is bounded </a:t>
            </a:r>
            <a:r>
              <a:rPr lang="en-US" altLang="en-US" sz="2400" u="sng" dirty="0">
                <a:sym typeface="Symbol" panose="05050102010706020507" pitchFamily="18" charset="2"/>
              </a:rPr>
              <a:t>both above and below</a:t>
            </a:r>
            <a:r>
              <a:rPr lang="en-US" altLang="en-US" sz="2400" dirty="0">
                <a:sym typeface="Symbol" panose="05050102010706020507" pitchFamily="18" charset="2"/>
              </a:rPr>
              <a:t> by some positive constant multiples of </a:t>
            </a:r>
            <a:r>
              <a:rPr lang="en-US" altLang="en-US" sz="2400" i="1" dirty="0">
                <a:sym typeface="Symbol" panose="05050102010706020507" pitchFamily="18" charset="2"/>
              </a:rPr>
              <a:t>g(n)</a:t>
            </a:r>
            <a:r>
              <a:rPr lang="en-US" altLang="en-US" sz="2400" dirty="0">
                <a:sym typeface="Symbol" panose="05050102010706020507" pitchFamily="18" charset="2"/>
              </a:rPr>
              <a:t> for all large </a:t>
            </a:r>
            <a:r>
              <a:rPr lang="en-US" altLang="en-US" sz="2400" i="1" dirty="0">
                <a:sym typeface="Symbol" panose="05050102010706020507" pitchFamily="18" charset="2"/>
              </a:rPr>
              <a:t>n</a:t>
            </a:r>
            <a:r>
              <a:rPr lang="en-US" altLang="en-US" sz="2400" dirty="0">
                <a:sym typeface="Symbol" panose="05050102010706020507" pitchFamily="18" charset="2"/>
              </a:rPr>
              <a:t>, i.e., if there exist some positive constant c</a:t>
            </a:r>
            <a:r>
              <a:rPr lang="en-US" altLang="en-US" sz="2400" baseline="-25000" dirty="0">
                <a:sym typeface="Symbol" panose="05050102010706020507" pitchFamily="18" charset="2"/>
              </a:rPr>
              <a:t>1</a:t>
            </a:r>
            <a:r>
              <a:rPr lang="en-US" altLang="en-US" sz="2400" dirty="0">
                <a:sym typeface="Symbol" panose="05050102010706020507" pitchFamily="18" charset="2"/>
              </a:rPr>
              <a:t> and c</a:t>
            </a:r>
            <a:r>
              <a:rPr lang="en-US" altLang="en-US" sz="2400" baseline="-25000" dirty="0">
                <a:sym typeface="Symbol" panose="05050102010706020507" pitchFamily="18" charset="2"/>
              </a:rPr>
              <a:t>2</a:t>
            </a:r>
            <a:r>
              <a:rPr lang="en-US" altLang="en-US" sz="2400" dirty="0">
                <a:sym typeface="Symbol" panose="05050102010706020507" pitchFamily="18" charset="2"/>
              </a:rPr>
              <a:t> and some nonnegative integer </a:t>
            </a:r>
            <a:r>
              <a:rPr lang="en-US" altLang="en-US" sz="2400" i="1" dirty="0">
                <a:sym typeface="Symbol" panose="05050102010706020507" pitchFamily="18" charset="2"/>
              </a:rPr>
              <a:t>n</a:t>
            </a:r>
            <a:r>
              <a:rPr lang="en-US" altLang="en-US" sz="2400" i="1" baseline="-25000" dirty="0">
                <a:sym typeface="Symbol" panose="05050102010706020507" pitchFamily="18" charset="2"/>
              </a:rPr>
              <a:t>0</a:t>
            </a:r>
            <a:r>
              <a:rPr lang="en-US" altLang="en-US" sz="2400" dirty="0">
                <a:sym typeface="Symbol" panose="05050102010706020507" pitchFamily="18" charset="2"/>
              </a:rPr>
              <a:t> such that</a:t>
            </a:r>
          </a:p>
          <a:p>
            <a:pPr lvl="1">
              <a:lnSpc>
                <a:spcPct val="80000"/>
              </a:lnSpc>
              <a:buFontTx/>
              <a:buNone/>
            </a:pPr>
            <a:r>
              <a:rPr lang="en-US" altLang="en-US" sz="2400" dirty="0"/>
              <a:t>	 </a:t>
            </a:r>
            <a:r>
              <a:rPr lang="en-US" altLang="en-US" sz="2400" dirty="0">
                <a:solidFill>
                  <a:srgbClr val="FF9933"/>
                </a:solidFill>
                <a:sym typeface="Symbol" panose="05050102010706020507" pitchFamily="18" charset="2"/>
              </a:rPr>
              <a:t>c</a:t>
            </a:r>
            <a:r>
              <a:rPr lang="en-US" altLang="en-US" sz="2400" baseline="-25000" dirty="0">
                <a:solidFill>
                  <a:srgbClr val="FF9933"/>
                </a:solidFill>
                <a:sym typeface="Symbol" panose="05050102010706020507" pitchFamily="18" charset="2"/>
              </a:rPr>
              <a:t>2</a:t>
            </a:r>
            <a:r>
              <a:rPr lang="en-US" altLang="en-US" sz="2400" dirty="0">
                <a:solidFill>
                  <a:srgbClr val="FF9933"/>
                </a:solidFill>
                <a:sym typeface="Symbol" panose="05050102010706020507" pitchFamily="18" charset="2"/>
              </a:rPr>
              <a:t> g(n)</a:t>
            </a:r>
            <a:r>
              <a:rPr lang="en-US" altLang="en-US" sz="2400" dirty="0">
                <a:solidFill>
                  <a:srgbClr val="FF9933"/>
                </a:solidFill>
              </a:rPr>
              <a:t> </a:t>
            </a:r>
            <a:r>
              <a:rPr lang="en-US" altLang="en-US" sz="2400" dirty="0">
                <a:solidFill>
                  <a:srgbClr val="FF9933"/>
                </a:solidFill>
                <a:sym typeface="Symbol" panose="05050102010706020507" pitchFamily="18" charset="2"/>
              </a:rPr>
              <a:t></a:t>
            </a:r>
            <a:r>
              <a:rPr lang="en-US" altLang="en-US" sz="2400" dirty="0">
                <a:solidFill>
                  <a:srgbClr val="FF9933"/>
                </a:solidFill>
              </a:rPr>
              <a:t> t(n) </a:t>
            </a:r>
            <a:r>
              <a:rPr lang="en-US" altLang="en-US" sz="2400" dirty="0">
                <a:solidFill>
                  <a:srgbClr val="FF9933"/>
                </a:solidFill>
                <a:sym typeface="Symbol" panose="05050102010706020507" pitchFamily="18" charset="2"/>
              </a:rPr>
              <a:t> c</a:t>
            </a:r>
            <a:r>
              <a:rPr lang="en-US" altLang="en-US" sz="2400" baseline="-25000" dirty="0">
                <a:solidFill>
                  <a:srgbClr val="FF9933"/>
                </a:solidFill>
                <a:sym typeface="Symbol" panose="05050102010706020507" pitchFamily="18" charset="2"/>
              </a:rPr>
              <a:t>1</a:t>
            </a:r>
            <a:r>
              <a:rPr lang="en-US" altLang="en-US" sz="2400" dirty="0">
                <a:solidFill>
                  <a:srgbClr val="FF9933"/>
                </a:solidFill>
                <a:sym typeface="Symbol" panose="05050102010706020507" pitchFamily="18" charset="2"/>
              </a:rPr>
              <a:t> g(n) for all n  n</a:t>
            </a:r>
            <a:r>
              <a:rPr lang="en-US" altLang="en-US" sz="2400" baseline="-25000" dirty="0">
                <a:solidFill>
                  <a:srgbClr val="FF9933"/>
                </a:solidFill>
                <a:sym typeface="Symbol" panose="05050102010706020507" pitchFamily="18" charset="2"/>
              </a:rPr>
              <a:t>0</a:t>
            </a:r>
          </a:p>
          <a:p>
            <a:pPr lvl="1">
              <a:lnSpc>
                <a:spcPct val="90000"/>
              </a:lnSpc>
              <a:buFontTx/>
              <a:buNone/>
            </a:pPr>
            <a:endParaRPr lang="en-US" altLang="en-US" sz="2400" baseline="-25000" dirty="0">
              <a:solidFill>
                <a:srgbClr val="FF9933"/>
              </a:solidFill>
              <a:sym typeface="Symbol" panose="05050102010706020507" pitchFamily="18" charset="2"/>
            </a:endParaRPr>
          </a:p>
          <a:p>
            <a:pPr lvl="1">
              <a:lnSpc>
                <a:spcPct val="90000"/>
              </a:lnSpc>
              <a:buFontTx/>
              <a:buNone/>
            </a:pPr>
            <a:endParaRPr lang="en-US" altLang="en-US" sz="2400" baseline="-25000" dirty="0">
              <a:solidFill>
                <a:srgbClr val="FF9933"/>
              </a:solidFill>
              <a:sym typeface="Symbol" panose="05050102010706020507" pitchFamily="18" charset="2"/>
            </a:endParaRPr>
          </a:p>
          <a:p>
            <a:pPr lvl="1">
              <a:lnSpc>
                <a:spcPct val="90000"/>
              </a:lnSpc>
              <a:buFontTx/>
              <a:buNone/>
            </a:pPr>
            <a:endParaRPr lang="en-US" altLang="en-US" sz="2400" dirty="0"/>
          </a:p>
          <a:p>
            <a:pPr lvl="1">
              <a:lnSpc>
                <a:spcPct val="90000"/>
              </a:lnSpc>
              <a:buFontTx/>
              <a:buNone/>
            </a:pPr>
            <a:endParaRPr lang="en-CA" altLang="en-US" baseline="-25000" dirty="0">
              <a:solidFill>
                <a:schemeClr val="folHlink"/>
              </a:solidFill>
              <a:sym typeface="Symbol" panose="05050102010706020507" pitchFamily="18" charset="2"/>
            </a:endParaRPr>
          </a:p>
          <a:p>
            <a:endParaRPr lang="en-GB" dirty="0"/>
          </a:p>
        </p:txBody>
      </p:sp>
    </p:spTree>
    <p:extLst>
      <p:ext uri="{BB962C8B-B14F-4D97-AF65-F5344CB8AC3E}">
        <p14:creationId xmlns:p14="http://schemas.microsoft.com/office/powerpoint/2010/main" val="4552648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EAB42-3BA5-4E01-B779-335CF8C036AC}"/>
              </a:ext>
            </a:extLst>
          </p:cNvPr>
          <p:cNvSpPr>
            <a:spLocks noGrp="1"/>
          </p:cNvSpPr>
          <p:nvPr>
            <p:ph type="title"/>
          </p:nvPr>
        </p:nvSpPr>
        <p:spPr/>
        <p:txBody>
          <a:bodyPr/>
          <a:lstStyle/>
          <a:p>
            <a:r>
              <a:rPr lang="en-US" altLang="en-US" sz="4800" dirty="0"/>
              <a:t>Some properties of asymptotic order of growth</a:t>
            </a:r>
            <a:endParaRPr lang="en-GB"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26D81C73-84FD-4262-B915-786D895971D0}"/>
                  </a:ext>
                </a:extLst>
              </p:cNvPr>
              <p:cNvSpPr>
                <a:spLocks noGrp="1"/>
              </p:cNvSpPr>
              <p:nvPr>
                <p:ph idx="1"/>
              </p:nvPr>
            </p:nvSpPr>
            <p:spPr/>
            <p:txBody>
              <a:bodyPr>
                <a:normAutofit fontScale="92500"/>
              </a:bodyPr>
              <a:lstStyle/>
              <a:p>
                <a:pPr>
                  <a:buFont typeface="Arial" panose="020B0604020202020204" pitchFamily="34" charset="0"/>
                  <a:buChar char="•"/>
                </a:pPr>
                <a:r>
                  <a:rPr lang="en-US" altLang="en-US" sz="2000" i="1" dirty="0"/>
                  <a:t>f</a:t>
                </a:r>
                <a:r>
                  <a:rPr lang="en-US" altLang="en-US" sz="2000" dirty="0"/>
                  <a:t>(</a:t>
                </a:r>
                <a:r>
                  <a:rPr lang="en-US" altLang="en-US" sz="2000" i="1" dirty="0"/>
                  <a:t>n</a:t>
                </a:r>
                <a:r>
                  <a:rPr lang="en-US" altLang="en-US" sz="2000" dirty="0"/>
                  <a:t>) </a:t>
                </a:r>
                <a:r>
                  <a:rPr kumimoji="0" lang="en-US" altLang="en-US" sz="2000" dirty="0">
                    <a:sym typeface="Symbol" panose="05050102010706020507" pitchFamily="18" charset="2"/>
                  </a:rPr>
                  <a:t></a:t>
                </a:r>
                <a:r>
                  <a:rPr lang="en-US" altLang="en-US" sz="2000" dirty="0"/>
                  <a:t> O(</a:t>
                </a:r>
                <a:r>
                  <a:rPr lang="en-US" altLang="en-US" sz="2000" i="1" dirty="0"/>
                  <a:t>g</a:t>
                </a:r>
                <a:r>
                  <a:rPr lang="en-US" altLang="en-US" sz="2000" dirty="0"/>
                  <a:t>(</a:t>
                </a:r>
                <a:r>
                  <a:rPr lang="en-US" altLang="en-US" sz="2000" i="1" dirty="0"/>
                  <a:t>n</a:t>
                </a:r>
                <a:r>
                  <a:rPr lang="en-US" altLang="en-US" sz="2000" dirty="0"/>
                  <a:t>)) </a:t>
                </a:r>
                <a:r>
                  <a:rPr lang="en-US" altLang="en-US" sz="2000" dirty="0" err="1"/>
                  <a:t>iff</a:t>
                </a:r>
                <a:r>
                  <a:rPr lang="en-US" altLang="en-US" sz="2000" dirty="0"/>
                  <a:t> </a:t>
                </a:r>
                <a:r>
                  <a:rPr lang="en-US" altLang="en-US" sz="2000" i="1" dirty="0">
                    <a:cs typeface="Times New Roman" panose="02020603050405020304" pitchFamily="18" charset="0"/>
                  </a:rPr>
                  <a:t>g</a:t>
                </a:r>
                <a:r>
                  <a:rPr lang="en-US" altLang="en-US" sz="2000" dirty="0">
                    <a:cs typeface="Times New Roman" panose="02020603050405020304" pitchFamily="18" charset="0"/>
                  </a:rPr>
                  <a:t>(</a:t>
                </a:r>
                <a:r>
                  <a:rPr lang="en-US" altLang="en-US" sz="2000" i="1" dirty="0">
                    <a:cs typeface="Times New Roman" panose="02020603050405020304" pitchFamily="18" charset="0"/>
                  </a:rPr>
                  <a:t>n</a:t>
                </a:r>
                <a:r>
                  <a:rPr lang="en-US" altLang="en-US" sz="2000" dirty="0">
                    <a:cs typeface="Times New Roman" panose="02020603050405020304" pitchFamily="18" charset="0"/>
                  </a:rPr>
                  <a:t>) </a:t>
                </a:r>
                <a:r>
                  <a:rPr kumimoji="0" lang="en-US" altLang="en-US" sz="2000" dirty="0">
                    <a:sym typeface="Symbol" panose="05050102010706020507" pitchFamily="18" charset="2"/>
                  </a:rPr>
                  <a:t>(</a:t>
                </a:r>
                <a:r>
                  <a:rPr kumimoji="0" lang="en-US" altLang="en-US" sz="2000" i="1" dirty="0">
                    <a:sym typeface="Symbol" panose="05050102010706020507" pitchFamily="18" charset="2"/>
                  </a:rPr>
                  <a:t>f</a:t>
                </a:r>
                <a:r>
                  <a:rPr kumimoji="0" lang="en-US" altLang="en-US" sz="2000" dirty="0">
                    <a:sym typeface="Symbol" panose="05050102010706020507" pitchFamily="18" charset="2"/>
                  </a:rPr>
                  <a:t>(n))</a:t>
                </a:r>
                <a:r>
                  <a:rPr lang="en-US" altLang="en-US" sz="2000" dirty="0"/>
                  <a:t> </a:t>
                </a:r>
              </a:p>
              <a:p>
                <a:pPr lvl="1">
                  <a:buFont typeface="Arial" panose="020B0604020202020204" pitchFamily="34" charset="0"/>
                  <a:buChar char="•"/>
                </a:pPr>
                <a:r>
                  <a:rPr lang="en-US" altLang="en-US" dirty="0">
                    <a:sym typeface="Symbol" panose="05050102010706020507" pitchFamily="18" charset="2"/>
                  </a:rPr>
                  <a:t>For example, </a:t>
                </a:r>
                <a:r>
                  <a:rPr lang="en-US" altLang="zh-CN" dirty="0">
                    <a:sym typeface="Symbol" panose="05050102010706020507" pitchFamily="18" charset="2"/>
                  </a:rPr>
                  <a:t>  </a:t>
                </a:r>
                <a14:m>
                  <m:oMath xmlns:m="http://schemas.openxmlformats.org/officeDocument/2006/math">
                    <m:sSup>
                      <m:sSupPr>
                        <m:ctrlPr>
                          <a:rPr lang="en-US" altLang="en-US" i="1" smtClean="0">
                            <a:latin typeface="Cambria Math" panose="02040503050406030204" pitchFamily="18" charset="0"/>
                            <a:sym typeface="Symbol" panose="05050102010706020507" pitchFamily="18" charset="2"/>
                          </a:rPr>
                        </m:ctrlPr>
                      </m:sSupPr>
                      <m:e>
                        <m:r>
                          <a:rPr lang="en-US" altLang="en-US" i="1">
                            <a:latin typeface="Cambria Math" panose="02040503050406030204" pitchFamily="18" charset="0"/>
                            <a:sym typeface="Symbol" panose="05050102010706020507" pitchFamily="18" charset="2"/>
                          </a:rPr>
                          <m:t>𝑛</m:t>
                        </m:r>
                      </m:e>
                      <m:sup>
                        <m:r>
                          <a:rPr lang="en-US" altLang="en-US" i="1">
                            <a:latin typeface="Cambria Math" panose="02040503050406030204" pitchFamily="18" charset="0"/>
                            <a:sym typeface="Symbol" panose="05050102010706020507" pitchFamily="18" charset="2"/>
                          </a:rPr>
                          <m:t>2</m:t>
                        </m:r>
                      </m:sup>
                    </m:sSup>
                  </m:oMath>
                </a14:m>
                <a:r>
                  <a:rPr lang="en-US" altLang="en-US" dirty="0">
                    <a:sym typeface="Symbol" panose="05050102010706020507" pitchFamily="18" charset="2"/>
                  </a:rPr>
                  <a:t>  O(</a:t>
                </a:r>
                <a14:m>
                  <m:oMath xmlns:m="http://schemas.openxmlformats.org/officeDocument/2006/math">
                    <m:sSup>
                      <m:sSupPr>
                        <m:ctrlPr>
                          <a:rPr lang="en-US" altLang="en-US" sz="1800" i="1" smtClean="0">
                            <a:latin typeface="Cambria Math" panose="02040503050406030204" pitchFamily="18" charset="0"/>
                            <a:sym typeface="Symbol" panose="05050102010706020507" pitchFamily="18" charset="2"/>
                          </a:rPr>
                        </m:ctrlPr>
                      </m:sSupPr>
                      <m:e>
                        <m:r>
                          <a:rPr lang="en-US" altLang="en-US" sz="1800" b="0" i="1" smtClean="0">
                            <a:latin typeface="Cambria Math" panose="02040503050406030204" pitchFamily="18" charset="0"/>
                            <a:sym typeface="Symbol" panose="05050102010706020507" pitchFamily="18" charset="2"/>
                          </a:rPr>
                          <m:t>𝑛</m:t>
                        </m:r>
                      </m:e>
                      <m:sup>
                        <m:r>
                          <a:rPr lang="en-US" altLang="en-US" sz="1800" b="0" i="1" smtClean="0">
                            <a:latin typeface="Cambria Math" panose="02040503050406030204" pitchFamily="18" charset="0"/>
                            <a:sym typeface="Symbol" panose="05050102010706020507" pitchFamily="18" charset="2"/>
                          </a:rPr>
                          <m:t>3</m:t>
                        </m:r>
                      </m:sup>
                    </m:sSup>
                  </m:oMath>
                </a14:m>
                <a:r>
                  <a:rPr lang="en-US" altLang="en-US" dirty="0">
                    <a:sym typeface="Symbol" panose="05050102010706020507" pitchFamily="18" charset="2"/>
                  </a:rPr>
                  <a:t>) and </a:t>
                </a:r>
                <a14:m>
                  <m:oMath xmlns:m="http://schemas.openxmlformats.org/officeDocument/2006/math">
                    <m:sSup>
                      <m:sSupPr>
                        <m:ctrlPr>
                          <a:rPr lang="en-US" altLang="en-US" sz="2000" i="1">
                            <a:latin typeface="Cambria Math" panose="02040503050406030204" pitchFamily="18" charset="0"/>
                            <a:sym typeface="Symbol" panose="05050102010706020507" pitchFamily="18" charset="2"/>
                          </a:rPr>
                        </m:ctrlPr>
                      </m:sSupPr>
                      <m:e>
                        <m:r>
                          <a:rPr lang="en-US" altLang="en-US" sz="2000" i="1">
                            <a:latin typeface="Cambria Math" panose="02040503050406030204" pitchFamily="18" charset="0"/>
                            <a:sym typeface="Symbol" panose="05050102010706020507" pitchFamily="18" charset="2"/>
                          </a:rPr>
                          <m:t>𝑛</m:t>
                        </m:r>
                      </m:e>
                      <m:sup>
                        <m:r>
                          <a:rPr lang="en-US" altLang="en-US" sz="2000" b="0" i="1" smtClean="0">
                            <a:latin typeface="Cambria Math" panose="02040503050406030204" pitchFamily="18" charset="0"/>
                            <a:sym typeface="Symbol" panose="05050102010706020507" pitchFamily="18" charset="2"/>
                          </a:rPr>
                          <m:t>3</m:t>
                        </m:r>
                      </m:sup>
                    </m:sSup>
                  </m:oMath>
                </a14:m>
                <a:r>
                  <a:rPr lang="en-US" altLang="en-US" sz="2000" dirty="0">
                    <a:sym typeface="Symbol" panose="05050102010706020507" pitchFamily="18" charset="2"/>
                  </a:rPr>
                  <a:t> (</a:t>
                </a:r>
                <a14:m>
                  <m:oMath xmlns:m="http://schemas.openxmlformats.org/officeDocument/2006/math">
                    <m:sSup>
                      <m:sSupPr>
                        <m:ctrlPr>
                          <a:rPr lang="en-US" altLang="en-US" sz="2000" i="1">
                            <a:latin typeface="Cambria Math" panose="02040503050406030204" pitchFamily="18" charset="0"/>
                            <a:sym typeface="Symbol" panose="05050102010706020507" pitchFamily="18" charset="2"/>
                          </a:rPr>
                        </m:ctrlPr>
                      </m:sSupPr>
                      <m:e>
                        <m:r>
                          <a:rPr lang="en-US" altLang="en-US" sz="2000" i="1">
                            <a:latin typeface="Cambria Math" panose="02040503050406030204" pitchFamily="18" charset="0"/>
                            <a:sym typeface="Symbol" panose="05050102010706020507" pitchFamily="18" charset="2"/>
                          </a:rPr>
                          <m:t>𝑛</m:t>
                        </m:r>
                      </m:e>
                      <m:sup>
                        <m:r>
                          <a:rPr lang="en-US" altLang="en-US" sz="2000" b="0" i="1" smtClean="0">
                            <a:latin typeface="Cambria Math" panose="02040503050406030204" pitchFamily="18" charset="0"/>
                            <a:sym typeface="Symbol" panose="05050102010706020507" pitchFamily="18" charset="2"/>
                          </a:rPr>
                          <m:t>2</m:t>
                        </m:r>
                      </m:sup>
                    </m:sSup>
                  </m:oMath>
                </a14:m>
                <a:r>
                  <a:rPr lang="en-US" altLang="en-US" sz="2000" dirty="0">
                    <a:sym typeface="Symbol" panose="05050102010706020507" pitchFamily="18" charset="2"/>
                  </a:rPr>
                  <a:t>)</a:t>
                </a:r>
                <a:endParaRPr lang="en-US" altLang="en-US" sz="2400" i="1" dirty="0"/>
              </a:p>
              <a:p>
                <a:pPr>
                  <a:buFont typeface="Arial" panose="020B0604020202020204" pitchFamily="34" charset="0"/>
                  <a:buChar char="•"/>
                </a:pPr>
                <a:r>
                  <a:rPr lang="en-US" altLang="en-US" sz="2000" dirty="0"/>
                  <a:t>If </a:t>
                </a:r>
                <a:r>
                  <a:rPr lang="en-US" altLang="en-US" sz="2000" i="1" dirty="0"/>
                  <a:t>f</a:t>
                </a:r>
                <a:r>
                  <a:rPr lang="en-US" altLang="en-US" sz="2000" baseline="-25000" dirty="0"/>
                  <a:t> </a:t>
                </a:r>
                <a:r>
                  <a:rPr lang="en-US" altLang="en-US" sz="2000" dirty="0"/>
                  <a:t>(</a:t>
                </a:r>
                <a:r>
                  <a:rPr lang="en-US" altLang="en-US" sz="2000" i="1" dirty="0"/>
                  <a:t>n</a:t>
                </a:r>
                <a:r>
                  <a:rPr lang="en-US" altLang="en-US" sz="2000" dirty="0"/>
                  <a:t>) </a:t>
                </a:r>
                <a:r>
                  <a:rPr kumimoji="0" lang="en-US" altLang="en-US" sz="2000" dirty="0">
                    <a:sym typeface="Symbol" panose="05050102010706020507" pitchFamily="18" charset="2"/>
                  </a:rPr>
                  <a:t></a:t>
                </a:r>
                <a:r>
                  <a:rPr lang="en-US" altLang="en-US" sz="2000" dirty="0"/>
                  <a:t> O(</a:t>
                </a:r>
                <a:r>
                  <a:rPr lang="en-US" altLang="en-US" sz="2000" i="1" dirty="0"/>
                  <a:t>g</a:t>
                </a:r>
                <a:r>
                  <a:rPr lang="en-US" altLang="en-US" sz="2000" baseline="-25000" dirty="0"/>
                  <a:t> </a:t>
                </a:r>
                <a:r>
                  <a:rPr lang="en-US" altLang="en-US" sz="2000" dirty="0"/>
                  <a:t>(</a:t>
                </a:r>
                <a:r>
                  <a:rPr lang="en-US" altLang="en-US" sz="2000" i="1" dirty="0"/>
                  <a:t>n</a:t>
                </a:r>
                <a:r>
                  <a:rPr lang="en-US" altLang="en-US" sz="2000" dirty="0"/>
                  <a:t>)) and </a:t>
                </a:r>
                <a:r>
                  <a:rPr lang="en-US" altLang="en-US" sz="2000" i="1" dirty="0"/>
                  <a:t>g</a:t>
                </a:r>
                <a:r>
                  <a:rPr lang="en-US" altLang="en-US" sz="2000" dirty="0"/>
                  <a:t>(</a:t>
                </a:r>
                <a:r>
                  <a:rPr lang="en-US" altLang="en-US" sz="2000" i="1" dirty="0"/>
                  <a:t>n</a:t>
                </a:r>
                <a:r>
                  <a:rPr lang="en-US" altLang="en-US" sz="2000" dirty="0"/>
                  <a:t>) </a:t>
                </a:r>
                <a:r>
                  <a:rPr kumimoji="0" lang="en-US" altLang="en-US" sz="2000" dirty="0">
                    <a:sym typeface="Symbol" panose="05050102010706020507" pitchFamily="18" charset="2"/>
                  </a:rPr>
                  <a:t></a:t>
                </a:r>
                <a:r>
                  <a:rPr lang="en-US" altLang="en-US" sz="2000" dirty="0"/>
                  <a:t> O(</a:t>
                </a:r>
                <a:r>
                  <a:rPr lang="en-US" altLang="en-US" sz="2000" i="1" dirty="0"/>
                  <a:t>h</a:t>
                </a:r>
                <a:r>
                  <a:rPr lang="en-US" altLang="en-US" sz="2000" dirty="0"/>
                  <a:t>(</a:t>
                </a:r>
                <a:r>
                  <a:rPr lang="en-US" altLang="en-US" sz="2000" i="1" dirty="0"/>
                  <a:t>n</a:t>
                </a:r>
                <a:r>
                  <a:rPr lang="en-US" altLang="en-US" sz="2000" dirty="0"/>
                  <a:t>)) , then</a:t>
                </a:r>
                <a:r>
                  <a:rPr lang="en-US" altLang="en-US" sz="2000" i="1" dirty="0"/>
                  <a:t> f</a:t>
                </a:r>
                <a:r>
                  <a:rPr lang="en-US" altLang="en-US" sz="2000" dirty="0"/>
                  <a:t>(</a:t>
                </a:r>
                <a:r>
                  <a:rPr lang="en-US" altLang="en-US" sz="2000" i="1" dirty="0"/>
                  <a:t>n</a:t>
                </a:r>
                <a:r>
                  <a:rPr lang="en-US" altLang="en-US" sz="2000" dirty="0"/>
                  <a:t>) </a:t>
                </a:r>
                <a:r>
                  <a:rPr kumimoji="0" lang="en-US" altLang="en-US" sz="2000" dirty="0">
                    <a:sym typeface="Symbol" panose="05050102010706020507" pitchFamily="18" charset="2"/>
                  </a:rPr>
                  <a:t></a:t>
                </a:r>
                <a:r>
                  <a:rPr lang="en-US" altLang="en-US" sz="2000" dirty="0"/>
                  <a:t> O(</a:t>
                </a:r>
                <a:r>
                  <a:rPr lang="en-US" altLang="en-US" sz="2000" i="1" dirty="0"/>
                  <a:t>h</a:t>
                </a:r>
                <a:r>
                  <a:rPr lang="en-US" altLang="en-US" sz="2000" dirty="0"/>
                  <a:t>(</a:t>
                </a:r>
                <a:r>
                  <a:rPr lang="en-US" altLang="en-US" sz="2000" i="1" dirty="0"/>
                  <a:t>n</a:t>
                </a:r>
                <a:r>
                  <a:rPr lang="en-US" altLang="en-US" sz="2000" dirty="0"/>
                  <a:t>)) </a:t>
                </a:r>
              </a:p>
              <a:p>
                <a:pPr lvl="1">
                  <a:buFont typeface="Arial" panose="020B0604020202020204" pitchFamily="34" charset="0"/>
                  <a:buChar char="•"/>
                </a:pPr>
                <a14:m>
                  <m:oMath xmlns:m="http://schemas.openxmlformats.org/officeDocument/2006/math">
                    <m:r>
                      <m:rPr>
                        <m:nor/>
                      </m:rPr>
                      <a:rPr lang="en-US" altLang="en-US" dirty="0">
                        <a:sym typeface="Symbol" panose="05050102010706020507" pitchFamily="18" charset="2"/>
                      </a:rPr>
                      <m:t>For</m:t>
                    </m:r>
                    <m:r>
                      <m:rPr>
                        <m:nor/>
                      </m:rPr>
                      <a:rPr lang="en-US" altLang="en-US" dirty="0">
                        <a:sym typeface="Symbol" panose="05050102010706020507" pitchFamily="18" charset="2"/>
                      </a:rPr>
                      <m:t> </m:t>
                    </m:r>
                    <m:r>
                      <m:rPr>
                        <m:nor/>
                      </m:rPr>
                      <a:rPr lang="en-US" altLang="en-US" dirty="0">
                        <a:sym typeface="Symbol" panose="05050102010706020507" pitchFamily="18" charset="2"/>
                      </a:rPr>
                      <m:t>example</m:t>
                    </m:r>
                    <m:r>
                      <m:rPr>
                        <m:nor/>
                      </m:rPr>
                      <a:rPr lang="en-US" altLang="en-US" dirty="0">
                        <a:sym typeface="Symbol" panose="05050102010706020507" pitchFamily="18" charset="2"/>
                      </a:rPr>
                      <m:t>,</m:t>
                    </m:r>
                  </m:oMath>
                </a14:m>
                <a:r>
                  <a:rPr lang="en-US" altLang="en-US" sz="2000" dirty="0"/>
                  <a:t> </a:t>
                </a:r>
                <a14:m>
                  <m:oMath xmlns:m="http://schemas.openxmlformats.org/officeDocument/2006/math">
                    <m:r>
                      <a:rPr lang="en-US" altLang="en-US" sz="2000" b="0" i="1" smtClean="0">
                        <a:latin typeface="Cambria Math" panose="02040503050406030204" pitchFamily="18" charset="0"/>
                        <a:sym typeface="Symbol" panose="05050102010706020507" pitchFamily="18" charset="2"/>
                      </a:rPr>
                      <m:t>𝑛</m:t>
                    </m:r>
                  </m:oMath>
                </a14:m>
                <a:r>
                  <a:rPr lang="en-US" altLang="en-US" sz="2000" dirty="0">
                    <a:sym typeface="Symbol" panose="05050102010706020507" pitchFamily="18" charset="2"/>
                  </a:rPr>
                  <a:t>  O(</a:t>
                </a:r>
                <a14:m>
                  <m:oMath xmlns:m="http://schemas.openxmlformats.org/officeDocument/2006/math">
                    <m:sSup>
                      <m:sSupPr>
                        <m:ctrlPr>
                          <a:rPr lang="en-US" altLang="en-US" sz="2000" i="1">
                            <a:latin typeface="Cambria Math" panose="02040503050406030204" pitchFamily="18" charset="0"/>
                            <a:sym typeface="Symbol" panose="05050102010706020507" pitchFamily="18" charset="2"/>
                          </a:rPr>
                        </m:ctrlPr>
                      </m:sSupPr>
                      <m:e>
                        <m:r>
                          <a:rPr lang="en-US" altLang="en-US" sz="2000" i="1">
                            <a:latin typeface="Cambria Math" panose="02040503050406030204" pitchFamily="18" charset="0"/>
                            <a:sym typeface="Symbol" panose="05050102010706020507" pitchFamily="18" charset="2"/>
                          </a:rPr>
                          <m:t>𝑛</m:t>
                        </m:r>
                      </m:e>
                      <m:sup>
                        <m:r>
                          <a:rPr lang="en-US" altLang="en-US" sz="2000" b="0" i="1" smtClean="0">
                            <a:latin typeface="Cambria Math" panose="02040503050406030204" pitchFamily="18" charset="0"/>
                            <a:sym typeface="Symbol" panose="05050102010706020507" pitchFamily="18" charset="2"/>
                          </a:rPr>
                          <m:t>2</m:t>
                        </m:r>
                      </m:sup>
                    </m:sSup>
                  </m:oMath>
                </a14:m>
                <a:r>
                  <a:rPr lang="en-US" altLang="en-US" sz="2000" dirty="0">
                    <a:sym typeface="Symbol" panose="05050102010706020507" pitchFamily="18" charset="2"/>
                  </a:rPr>
                  <a:t>) and </a:t>
                </a:r>
                <a14:m>
                  <m:oMath xmlns:m="http://schemas.openxmlformats.org/officeDocument/2006/math">
                    <m:sSup>
                      <m:sSupPr>
                        <m:ctrlPr>
                          <a:rPr lang="en-US" altLang="en-US" sz="2000" i="1">
                            <a:latin typeface="Cambria Math" panose="02040503050406030204" pitchFamily="18" charset="0"/>
                            <a:sym typeface="Symbol" panose="05050102010706020507" pitchFamily="18" charset="2"/>
                          </a:rPr>
                        </m:ctrlPr>
                      </m:sSupPr>
                      <m:e>
                        <m:r>
                          <a:rPr lang="en-US" altLang="en-US" sz="2000" i="1">
                            <a:latin typeface="Cambria Math" panose="02040503050406030204" pitchFamily="18" charset="0"/>
                            <a:sym typeface="Symbol" panose="05050102010706020507" pitchFamily="18" charset="2"/>
                          </a:rPr>
                          <m:t>𝑛</m:t>
                        </m:r>
                      </m:e>
                      <m:sup>
                        <m:r>
                          <a:rPr lang="en-US" altLang="en-US" sz="2000" i="1">
                            <a:latin typeface="Cambria Math" panose="02040503050406030204" pitchFamily="18" charset="0"/>
                            <a:sym typeface="Symbol" panose="05050102010706020507" pitchFamily="18" charset="2"/>
                          </a:rPr>
                          <m:t>2</m:t>
                        </m:r>
                      </m:sup>
                    </m:sSup>
                  </m:oMath>
                </a14:m>
                <a:r>
                  <a:rPr lang="en-US" altLang="en-US" sz="2000" dirty="0">
                    <a:sym typeface="Symbol" panose="05050102010706020507" pitchFamily="18" charset="2"/>
                  </a:rPr>
                  <a:t>  O(</a:t>
                </a:r>
                <a14:m>
                  <m:oMath xmlns:m="http://schemas.openxmlformats.org/officeDocument/2006/math">
                    <m:sSup>
                      <m:sSupPr>
                        <m:ctrlPr>
                          <a:rPr lang="en-US" altLang="en-US" sz="2000" i="1">
                            <a:latin typeface="Cambria Math" panose="02040503050406030204" pitchFamily="18" charset="0"/>
                            <a:sym typeface="Symbol" panose="05050102010706020507" pitchFamily="18" charset="2"/>
                          </a:rPr>
                        </m:ctrlPr>
                      </m:sSupPr>
                      <m:e>
                        <m:r>
                          <a:rPr lang="en-US" altLang="en-US" sz="2000" i="1">
                            <a:latin typeface="Cambria Math" panose="02040503050406030204" pitchFamily="18" charset="0"/>
                            <a:sym typeface="Symbol" panose="05050102010706020507" pitchFamily="18" charset="2"/>
                          </a:rPr>
                          <m:t>𝑛</m:t>
                        </m:r>
                      </m:e>
                      <m:sup>
                        <m:r>
                          <a:rPr lang="en-US" altLang="en-US" sz="2000" i="1">
                            <a:latin typeface="Cambria Math" panose="02040503050406030204" pitchFamily="18" charset="0"/>
                            <a:sym typeface="Symbol" panose="05050102010706020507" pitchFamily="18" charset="2"/>
                          </a:rPr>
                          <m:t>3</m:t>
                        </m:r>
                      </m:sup>
                    </m:sSup>
                  </m:oMath>
                </a14:m>
                <a:r>
                  <a:rPr lang="en-US" altLang="en-US" sz="2000" dirty="0">
                    <a:sym typeface="Symbol" panose="05050102010706020507" pitchFamily="18" charset="2"/>
                  </a:rPr>
                  <a:t>) and </a:t>
                </a:r>
                <a14:m>
                  <m:oMath xmlns:m="http://schemas.openxmlformats.org/officeDocument/2006/math">
                    <m:r>
                      <a:rPr lang="en-US" altLang="en-US" sz="2000" i="1">
                        <a:latin typeface="Cambria Math" panose="02040503050406030204" pitchFamily="18" charset="0"/>
                        <a:sym typeface="Symbol" panose="05050102010706020507" pitchFamily="18" charset="2"/>
                      </a:rPr>
                      <m:t>𝑛</m:t>
                    </m:r>
                  </m:oMath>
                </a14:m>
                <a:r>
                  <a:rPr lang="en-US" altLang="en-US" sz="2000" dirty="0">
                    <a:sym typeface="Symbol" panose="05050102010706020507" pitchFamily="18" charset="2"/>
                  </a:rPr>
                  <a:t> </a:t>
                </a:r>
                <a:r>
                  <a:rPr lang="en-US" altLang="en-US" sz="2400" dirty="0">
                    <a:sym typeface="Symbol" panose="05050102010706020507" pitchFamily="18" charset="2"/>
                  </a:rPr>
                  <a:t> </a:t>
                </a:r>
                <a:r>
                  <a:rPr lang="en-US" altLang="en-US" sz="2400" i="1" dirty="0">
                    <a:sym typeface="Symbol" panose="05050102010706020507" pitchFamily="18" charset="2"/>
                  </a:rPr>
                  <a:t>O</a:t>
                </a:r>
                <a:r>
                  <a:rPr lang="en-US" altLang="en-US" sz="2400" dirty="0">
                    <a:sym typeface="Symbol" panose="05050102010706020507" pitchFamily="18" charset="2"/>
                  </a:rPr>
                  <a:t>(</a:t>
                </a:r>
                <a14:m>
                  <m:oMath xmlns:m="http://schemas.openxmlformats.org/officeDocument/2006/math">
                    <m:sSup>
                      <m:sSupPr>
                        <m:ctrlPr>
                          <a:rPr lang="en-US" altLang="en-US" sz="2400" i="1">
                            <a:latin typeface="Cambria Math" panose="02040503050406030204" pitchFamily="18" charset="0"/>
                            <a:sym typeface="Symbol" panose="05050102010706020507" pitchFamily="18" charset="2"/>
                          </a:rPr>
                        </m:ctrlPr>
                      </m:sSupPr>
                      <m:e>
                        <m:r>
                          <a:rPr lang="en-US" altLang="en-US" sz="2400" i="1">
                            <a:latin typeface="Cambria Math" panose="02040503050406030204" pitchFamily="18" charset="0"/>
                            <a:sym typeface="Symbol" panose="05050102010706020507" pitchFamily="18" charset="2"/>
                          </a:rPr>
                          <m:t>𝑛</m:t>
                        </m:r>
                      </m:e>
                      <m:sup>
                        <m:r>
                          <a:rPr lang="en-US" altLang="en-US" sz="2400" b="0" i="1" smtClean="0">
                            <a:latin typeface="Cambria Math" panose="02040503050406030204" pitchFamily="18" charset="0"/>
                            <a:sym typeface="Symbol" panose="05050102010706020507" pitchFamily="18" charset="2"/>
                          </a:rPr>
                          <m:t>3</m:t>
                        </m:r>
                      </m:sup>
                    </m:sSup>
                  </m:oMath>
                </a14:m>
                <a:r>
                  <a:rPr lang="en-US" altLang="en-US" sz="2400" dirty="0">
                    <a:sym typeface="Symbol" panose="05050102010706020507" pitchFamily="18" charset="2"/>
                  </a:rPr>
                  <a:t>)</a:t>
                </a:r>
                <a:endParaRPr lang="en-US" altLang="en-US" sz="2800" i="1" dirty="0"/>
              </a:p>
              <a:p>
                <a:pPr>
                  <a:buFont typeface="Arial" panose="020B0604020202020204" pitchFamily="34" charset="0"/>
                  <a:buChar char="•"/>
                </a:pPr>
                <a:r>
                  <a:rPr lang="en-US" altLang="en-US" sz="2200" dirty="0"/>
                  <a:t>If </a:t>
                </a:r>
                <a:r>
                  <a:rPr lang="en-US" altLang="en-US" sz="2200" i="1" dirty="0"/>
                  <a:t>f</a:t>
                </a:r>
                <a:r>
                  <a:rPr lang="en-US" altLang="en-US" sz="2200" baseline="-25000" dirty="0"/>
                  <a:t>1</a:t>
                </a:r>
                <a:r>
                  <a:rPr lang="en-US" altLang="en-US" sz="2200" dirty="0"/>
                  <a:t>(</a:t>
                </a:r>
                <a:r>
                  <a:rPr lang="en-US" altLang="en-US" sz="2200" i="1" dirty="0"/>
                  <a:t>n</a:t>
                </a:r>
                <a:r>
                  <a:rPr lang="en-US" altLang="en-US" sz="2200" dirty="0"/>
                  <a:t>) </a:t>
                </a:r>
                <a:r>
                  <a:rPr kumimoji="0" lang="en-US" altLang="en-US" sz="2200" dirty="0">
                    <a:sym typeface="Symbol" panose="05050102010706020507" pitchFamily="18" charset="2"/>
                  </a:rPr>
                  <a:t></a:t>
                </a:r>
                <a:r>
                  <a:rPr lang="en-US" altLang="en-US" sz="2200" dirty="0"/>
                  <a:t> O(</a:t>
                </a:r>
                <a:r>
                  <a:rPr lang="en-US" altLang="en-US" sz="2200" i="1" dirty="0"/>
                  <a:t>g</a:t>
                </a:r>
                <a:r>
                  <a:rPr lang="en-US" altLang="en-US" sz="2200" baseline="-25000" dirty="0"/>
                  <a:t>1</a:t>
                </a:r>
                <a:r>
                  <a:rPr lang="en-US" altLang="en-US" sz="2200" dirty="0"/>
                  <a:t>(</a:t>
                </a:r>
                <a:r>
                  <a:rPr lang="en-US" altLang="en-US" sz="2200" i="1" dirty="0"/>
                  <a:t>n</a:t>
                </a:r>
                <a:r>
                  <a:rPr lang="en-US" altLang="en-US" sz="2200" dirty="0"/>
                  <a:t>)) and </a:t>
                </a:r>
                <a:r>
                  <a:rPr lang="en-US" altLang="en-US" sz="2200" i="1" dirty="0"/>
                  <a:t>f</a:t>
                </a:r>
                <a:r>
                  <a:rPr lang="en-US" altLang="en-US" sz="2200" baseline="-25000" dirty="0"/>
                  <a:t>2</a:t>
                </a:r>
                <a:r>
                  <a:rPr lang="en-US" altLang="en-US" sz="2200" dirty="0"/>
                  <a:t>(</a:t>
                </a:r>
                <a:r>
                  <a:rPr lang="en-US" altLang="en-US" sz="2200" i="1" dirty="0"/>
                  <a:t>n</a:t>
                </a:r>
                <a:r>
                  <a:rPr lang="en-US" altLang="en-US" sz="2200" dirty="0"/>
                  <a:t>) </a:t>
                </a:r>
                <a:r>
                  <a:rPr kumimoji="0" lang="en-US" altLang="en-US" sz="2200" dirty="0">
                    <a:sym typeface="Symbol" panose="05050102010706020507" pitchFamily="18" charset="2"/>
                  </a:rPr>
                  <a:t></a:t>
                </a:r>
                <a:r>
                  <a:rPr lang="en-US" altLang="en-US" sz="2200" dirty="0"/>
                  <a:t> O(</a:t>
                </a:r>
                <a:r>
                  <a:rPr lang="en-US" altLang="en-US" sz="2200" i="1" dirty="0"/>
                  <a:t>g</a:t>
                </a:r>
                <a:r>
                  <a:rPr lang="en-US" altLang="en-US" sz="2200" baseline="-25000" dirty="0"/>
                  <a:t>2</a:t>
                </a:r>
                <a:r>
                  <a:rPr lang="en-US" altLang="en-US" sz="2200" dirty="0"/>
                  <a:t>(</a:t>
                </a:r>
                <a:r>
                  <a:rPr lang="en-US" altLang="en-US" sz="2200" i="1" dirty="0"/>
                  <a:t>n</a:t>
                </a:r>
                <a:r>
                  <a:rPr lang="en-US" altLang="en-US" sz="2200" dirty="0"/>
                  <a:t>)) , then </a:t>
                </a:r>
                <a:r>
                  <a:rPr lang="en-US" altLang="en-US" sz="2200" i="1" dirty="0"/>
                  <a:t>f</a:t>
                </a:r>
                <a:r>
                  <a:rPr lang="en-US" altLang="en-US" sz="2200" baseline="-25000" dirty="0"/>
                  <a:t>1</a:t>
                </a:r>
                <a:r>
                  <a:rPr lang="en-US" altLang="en-US" sz="2200" dirty="0"/>
                  <a:t>(</a:t>
                </a:r>
                <a:r>
                  <a:rPr lang="en-US" altLang="en-US" sz="2200" i="1" dirty="0"/>
                  <a:t>n</a:t>
                </a:r>
                <a:r>
                  <a:rPr lang="en-US" altLang="en-US" sz="2200" dirty="0"/>
                  <a:t>) </a:t>
                </a:r>
                <a:r>
                  <a:rPr kumimoji="0" lang="en-US" altLang="en-US" sz="2200" dirty="0">
                    <a:sym typeface="Symbol" panose="05050102010706020507" pitchFamily="18" charset="2"/>
                  </a:rPr>
                  <a:t>+</a:t>
                </a:r>
                <a:r>
                  <a:rPr lang="en-US" altLang="en-US" sz="2200" dirty="0"/>
                  <a:t> </a:t>
                </a:r>
                <a:r>
                  <a:rPr lang="en-US" altLang="en-US" sz="2200" i="1" dirty="0"/>
                  <a:t>f</a:t>
                </a:r>
                <a:r>
                  <a:rPr lang="en-US" altLang="en-US" sz="2200" baseline="-25000" dirty="0"/>
                  <a:t>2</a:t>
                </a:r>
                <a:r>
                  <a:rPr lang="en-US" altLang="en-US" sz="2200" dirty="0"/>
                  <a:t>(</a:t>
                </a:r>
                <a:r>
                  <a:rPr lang="en-US" altLang="en-US" sz="2200" i="1" dirty="0"/>
                  <a:t>n</a:t>
                </a:r>
                <a:r>
                  <a:rPr lang="en-US" altLang="en-US" sz="2200" dirty="0"/>
                  <a:t>) </a:t>
                </a:r>
                <a:r>
                  <a:rPr kumimoji="0" lang="en-US" altLang="en-US" sz="2200" dirty="0">
                    <a:sym typeface="Symbol" panose="05050102010706020507" pitchFamily="18" charset="2"/>
                  </a:rPr>
                  <a:t></a:t>
                </a:r>
                <a:r>
                  <a:rPr lang="en-US" altLang="en-US" sz="2200" dirty="0"/>
                  <a:t> O(max{</a:t>
                </a:r>
                <a:r>
                  <a:rPr lang="en-US" altLang="en-US" sz="2200" i="1" dirty="0"/>
                  <a:t>g</a:t>
                </a:r>
                <a:r>
                  <a:rPr lang="en-US" altLang="en-US" sz="2200" baseline="-25000" dirty="0"/>
                  <a:t>1</a:t>
                </a:r>
                <a:r>
                  <a:rPr lang="en-US" altLang="en-US" sz="2200" dirty="0"/>
                  <a:t>(</a:t>
                </a:r>
                <a:r>
                  <a:rPr lang="en-US" altLang="en-US" sz="2200" i="1" dirty="0"/>
                  <a:t>n</a:t>
                </a:r>
                <a:r>
                  <a:rPr lang="en-US" altLang="en-US" sz="2200" dirty="0"/>
                  <a:t>), </a:t>
                </a:r>
                <a:r>
                  <a:rPr lang="en-US" altLang="en-US" sz="2200" i="1" dirty="0"/>
                  <a:t>g</a:t>
                </a:r>
                <a:r>
                  <a:rPr lang="en-US" altLang="en-US" sz="2200" baseline="-25000" dirty="0"/>
                  <a:t>2</a:t>
                </a:r>
                <a:r>
                  <a:rPr lang="en-US" altLang="en-US" sz="2200" dirty="0"/>
                  <a:t>(</a:t>
                </a:r>
                <a:r>
                  <a:rPr lang="en-US" altLang="en-US" sz="2200" i="1" dirty="0"/>
                  <a:t>n</a:t>
                </a:r>
                <a:r>
                  <a:rPr lang="en-US" altLang="en-US" sz="2200" dirty="0"/>
                  <a:t>)}) </a:t>
                </a:r>
              </a:p>
              <a:p>
                <a:pPr lvl="1">
                  <a:lnSpc>
                    <a:spcPct val="80000"/>
                  </a:lnSpc>
                </a:pPr>
                <a:r>
                  <a:rPr lang="en-US" altLang="en-US" sz="2100">
                    <a:sym typeface="Symbol" panose="05050102010706020507" pitchFamily="18" charset="2"/>
                  </a:rPr>
                  <a:t>True </a:t>
                </a:r>
                <a:r>
                  <a:rPr lang="en-US" altLang="en-US" sz="2100" dirty="0">
                    <a:sym typeface="Symbol" panose="05050102010706020507" pitchFamily="18" charset="2"/>
                  </a:rPr>
                  <a:t>for the -notation and -notation.</a:t>
                </a:r>
              </a:p>
              <a:p>
                <a:pPr lvl="1">
                  <a:lnSpc>
                    <a:spcPct val="80000"/>
                  </a:lnSpc>
                </a:pPr>
                <a:r>
                  <a:rPr lang="en-US" altLang="en-US" sz="2100" dirty="0">
                    <a:solidFill>
                      <a:schemeClr val="accent2">
                        <a:lumMod val="75000"/>
                      </a:schemeClr>
                    </a:solidFill>
                    <a:sym typeface="Symbol" panose="05050102010706020507" pitchFamily="18" charset="2"/>
                  </a:rPr>
                  <a:t>Implication: The algorithm’s overall efficiency will be determined by the part with a larger order of growth, i.e., its least efficient part.</a:t>
                </a:r>
              </a:p>
              <a:p>
                <a:pPr lvl="1">
                  <a:lnSpc>
                    <a:spcPct val="80000"/>
                  </a:lnSpc>
                </a:pPr>
                <a:r>
                  <a:rPr lang="en-US" altLang="en-US" sz="2100" dirty="0">
                    <a:sym typeface="Symbol" panose="05050102010706020507" pitchFamily="18" charset="2"/>
                  </a:rPr>
                  <a:t>For example, 5</a:t>
                </a:r>
                <a14:m>
                  <m:oMath xmlns:m="http://schemas.openxmlformats.org/officeDocument/2006/math">
                    <m:sSup>
                      <m:sSupPr>
                        <m:ctrlPr>
                          <a:rPr lang="en-US" altLang="en-US" sz="2100" i="1" smtClean="0">
                            <a:latin typeface="Cambria Math" panose="02040503050406030204" pitchFamily="18" charset="0"/>
                            <a:sym typeface="Symbol" panose="05050102010706020507" pitchFamily="18" charset="2"/>
                          </a:rPr>
                        </m:ctrlPr>
                      </m:sSupPr>
                      <m:e>
                        <m:r>
                          <a:rPr lang="en-US" altLang="en-US" sz="2100" b="0" i="1" smtClean="0">
                            <a:latin typeface="Cambria Math" panose="02040503050406030204" pitchFamily="18" charset="0"/>
                            <a:sym typeface="Symbol" panose="05050102010706020507" pitchFamily="18" charset="2"/>
                          </a:rPr>
                          <m:t>𝑛</m:t>
                        </m:r>
                      </m:e>
                      <m:sup>
                        <m:r>
                          <a:rPr lang="en-US" altLang="en-US" sz="2100" i="1" smtClean="0">
                            <a:latin typeface="Cambria Math" panose="02040503050406030204" pitchFamily="18" charset="0"/>
                            <a:sym typeface="Symbol" panose="05050102010706020507" pitchFamily="18" charset="2"/>
                          </a:rPr>
                          <m:t>2</m:t>
                        </m:r>
                      </m:sup>
                    </m:sSup>
                  </m:oMath>
                </a14:m>
                <a:r>
                  <a:rPr lang="en-US" altLang="en-US" sz="2100" dirty="0">
                    <a:sym typeface="Symbol" panose="05050102010706020507" pitchFamily="18" charset="2"/>
                  </a:rPr>
                  <a:t> + 3</a:t>
                </a:r>
                <a14:m>
                  <m:oMath xmlns:m="http://schemas.openxmlformats.org/officeDocument/2006/math">
                    <m:r>
                      <a:rPr lang="en-US" altLang="en-US" sz="2100" i="1">
                        <a:latin typeface="Cambria Math" panose="02040503050406030204" pitchFamily="18" charset="0"/>
                        <a:sym typeface="Symbol" panose="05050102010706020507" pitchFamily="18" charset="2"/>
                      </a:rPr>
                      <m:t>𝑛</m:t>
                    </m:r>
                  </m:oMath>
                </a14:m>
                <a:r>
                  <a:rPr lang="en-US" altLang="en-US" sz="2100" dirty="0">
                    <a:sym typeface="Symbol" panose="05050102010706020507" pitchFamily="18" charset="2"/>
                  </a:rPr>
                  <a:t>  O(</a:t>
                </a:r>
                <a14:m>
                  <m:oMath xmlns:m="http://schemas.openxmlformats.org/officeDocument/2006/math">
                    <m:sSup>
                      <m:sSupPr>
                        <m:ctrlPr>
                          <a:rPr lang="en-US" altLang="en-US" sz="2100" i="1">
                            <a:latin typeface="Cambria Math" panose="02040503050406030204" pitchFamily="18" charset="0"/>
                            <a:sym typeface="Symbol" panose="05050102010706020507" pitchFamily="18" charset="2"/>
                          </a:rPr>
                        </m:ctrlPr>
                      </m:sSupPr>
                      <m:e>
                        <m:r>
                          <a:rPr lang="en-US" altLang="en-US" sz="2100" i="1">
                            <a:latin typeface="Cambria Math" panose="02040503050406030204" pitchFamily="18" charset="0"/>
                            <a:sym typeface="Symbol" panose="05050102010706020507" pitchFamily="18" charset="2"/>
                          </a:rPr>
                          <m:t>𝑛</m:t>
                        </m:r>
                      </m:e>
                      <m:sup>
                        <m:r>
                          <a:rPr lang="en-US" altLang="en-US" sz="2100" i="1">
                            <a:latin typeface="Cambria Math" panose="02040503050406030204" pitchFamily="18" charset="0"/>
                            <a:sym typeface="Symbol" panose="05050102010706020507" pitchFamily="18" charset="2"/>
                          </a:rPr>
                          <m:t>2</m:t>
                        </m:r>
                      </m:sup>
                    </m:sSup>
                  </m:oMath>
                </a14:m>
                <a:r>
                  <a:rPr lang="en-US" altLang="en-US" sz="2100" dirty="0">
                    <a:sym typeface="Symbol" panose="05050102010706020507" pitchFamily="18" charset="2"/>
                  </a:rPr>
                  <a:t>) why?</a:t>
                </a:r>
              </a:p>
              <a:p>
                <a:pPr lvl="2">
                  <a:lnSpc>
                    <a:spcPct val="80000"/>
                  </a:lnSpc>
                </a:pPr>
                <a:r>
                  <a:rPr lang="en-US" altLang="en-US" sz="1700" dirty="0">
                    <a:sym typeface="Symbol" panose="05050102010706020507" pitchFamily="18" charset="2"/>
                  </a:rPr>
                  <a:t>5</a:t>
                </a:r>
                <a14:m>
                  <m:oMath xmlns:m="http://schemas.openxmlformats.org/officeDocument/2006/math">
                    <m:sSup>
                      <m:sSupPr>
                        <m:ctrlPr>
                          <a:rPr lang="en-US" altLang="en-US" sz="1700" i="1">
                            <a:latin typeface="Cambria Math" panose="02040503050406030204" pitchFamily="18" charset="0"/>
                            <a:sym typeface="Symbol" panose="05050102010706020507" pitchFamily="18" charset="2"/>
                          </a:rPr>
                        </m:ctrlPr>
                      </m:sSupPr>
                      <m:e>
                        <m:r>
                          <a:rPr lang="en-US" altLang="en-US" sz="1700" i="1">
                            <a:latin typeface="Cambria Math" panose="02040503050406030204" pitchFamily="18" charset="0"/>
                            <a:sym typeface="Symbol" panose="05050102010706020507" pitchFamily="18" charset="2"/>
                          </a:rPr>
                          <m:t>𝑛</m:t>
                        </m:r>
                      </m:e>
                      <m:sup>
                        <m:r>
                          <a:rPr lang="en-US" altLang="en-US" sz="1700" i="1">
                            <a:latin typeface="Cambria Math" panose="02040503050406030204" pitchFamily="18" charset="0"/>
                            <a:sym typeface="Symbol" panose="05050102010706020507" pitchFamily="18" charset="2"/>
                          </a:rPr>
                          <m:t>2</m:t>
                        </m:r>
                      </m:sup>
                    </m:sSup>
                  </m:oMath>
                </a14:m>
                <a:r>
                  <a:rPr lang="en-US" altLang="en-US" sz="1700" dirty="0">
                    <a:sym typeface="Symbol" panose="05050102010706020507" pitchFamily="18" charset="2"/>
                  </a:rPr>
                  <a:t>  O(</a:t>
                </a:r>
                <a14:m>
                  <m:oMath xmlns:m="http://schemas.openxmlformats.org/officeDocument/2006/math">
                    <m:sSup>
                      <m:sSupPr>
                        <m:ctrlPr>
                          <a:rPr lang="en-US" altLang="en-US" sz="1700" i="1">
                            <a:latin typeface="Cambria Math" panose="02040503050406030204" pitchFamily="18" charset="0"/>
                            <a:sym typeface="Symbol" panose="05050102010706020507" pitchFamily="18" charset="2"/>
                          </a:rPr>
                        </m:ctrlPr>
                      </m:sSupPr>
                      <m:e>
                        <m:r>
                          <a:rPr lang="en-US" altLang="en-US" sz="1700" i="1">
                            <a:latin typeface="Cambria Math" panose="02040503050406030204" pitchFamily="18" charset="0"/>
                            <a:sym typeface="Symbol" panose="05050102010706020507" pitchFamily="18" charset="2"/>
                          </a:rPr>
                          <m:t>𝑛</m:t>
                        </m:r>
                      </m:e>
                      <m:sup>
                        <m:r>
                          <a:rPr lang="en-US" altLang="en-US" sz="1700" i="1">
                            <a:latin typeface="Cambria Math" panose="02040503050406030204" pitchFamily="18" charset="0"/>
                            <a:sym typeface="Symbol" panose="05050102010706020507" pitchFamily="18" charset="2"/>
                          </a:rPr>
                          <m:t>2</m:t>
                        </m:r>
                      </m:sup>
                    </m:sSup>
                  </m:oMath>
                </a14:m>
                <a:r>
                  <a:rPr lang="en-US" altLang="en-US" sz="1700" dirty="0">
                    <a:sym typeface="Symbol" panose="05050102010706020507" pitchFamily="18" charset="2"/>
                  </a:rPr>
                  <a:t>) and 3</a:t>
                </a:r>
                <a14:m>
                  <m:oMath xmlns:m="http://schemas.openxmlformats.org/officeDocument/2006/math">
                    <m:r>
                      <a:rPr lang="en-US" altLang="en-US" sz="1700" i="1">
                        <a:latin typeface="Cambria Math" panose="02040503050406030204" pitchFamily="18" charset="0"/>
                        <a:sym typeface="Symbol" panose="05050102010706020507" pitchFamily="18" charset="2"/>
                      </a:rPr>
                      <m:t>𝑛</m:t>
                    </m:r>
                  </m:oMath>
                </a14:m>
                <a:r>
                  <a:rPr lang="en-US" altLang="en-US" sz="1700" dirty="0">
                    <a:sym typeface="Symbol" panose="05050102010706020507" pitchFamily="18" charset="2"/>
                  </a:rPr>
                  <a:t>  O(</a:t>
                </a:r>
                <a14:m>
                  <m:oMath xmlns:m="http://schemas.openxmlformats.org/officeDocument/2006/math">
                    <m:r>
                      <a:rPr lang="en-US" altLang="en-US" sz="1700" i="1">
                        <a:latin typeface="Cambria Math" panose="02040503050406030204" pitchFamily="18" charset="0"/>
                        <a:sym typeface="Symbol" panose="05050102010706020507" pitchFamily="18" charset="2"/>
                      </a:rPr>
                      <m:t>𝑛</m:t>
                    </m:r>
                  </m:oMath>
                </a14:m>
                <a:r>
                  <a:rPr lang="en-US" altLang="en-US" sz="1700" dirty="0">
                    <a:sym typeface="Symbol" panose="05050102010706020507" pitchFamily="18" charset="2"/>
                  </a:rPr>
                  <a:t>) </a:t>
                </a:r>
                <a:r>
                  <a:rPr lang="en-US" altLang="zh-CN" sz="1700" dirty="0">
                    <a:sym typeface="Symbol" panose="05050102010706020507" pitchFamily="18" charset="2"/>
                  </a:rPr>
                  <a:t>then </a:t>
                </a:r>
                <a:r>
                  <a:rPr lang="en-US" altLang="en-US" sz="1700" dirty="0">
                    <a:sym typeface="Symbol" panose="05050102010706020507" pitchFamily="18" charset="2"/>
                  </a:rPr>
                  <a:t>5</a:t>
                </a:r>
                <a14:m>
                  <m:oMath xmlns:m="http://schemas.openxmlformats.org/officeDocument/2006/math">
                    <m:sSup>
                      <m:sSupPr>
                        <m:ctrlPr>
                          <a:rPr lang="en-US" altLang="en-US" sz="1700" i="1">
                            <a:latin typeface="Cambria Math" panose="02040503050406030204" pitchFamily="18" charset="0"/>
                            <a:sym typeface="Symbol" panose="05050102010706020507" pitchFamily="18" charset="2"/>
                          </a:rPr>
                        </m:ctrlPr>
                      </m:sSupPr>
                      <m:e>
                        <m:r>
                          <a:rPr lang="en-US" altLang="en-US" sz="1700" i="1">
                            <a:latin typeface="Cambria Math" panose="02040503050406030204" pitchFamily="18" charset="0"/>
                            <a:sym typeface="Symbol" panose="05050102010706020507" pitchFamily="18" charset="2"/>
                          </a:rPr>
                          <m:t>𝑛</m:t>
                        </m:r>
                      </m:e>
                      <m:sup>
                        <m:r>
                          <a:rPr lang="en-US" altLang="en-US" sz="1700" i="1">
                            <a:latin typeface="Cambria Math" panose="02040503050406030204" pitchFamily="18" charset="0"/>
                            <a:sym typeface="Symbol" panose="05050102010706020507" pitchFamily="18" charset="2"/>
                          </a:rPr>
                          <m:t>2</m:t>
                        </m:r>
                      </m:sup>
                    </m:sSup>
                  </m:oMath>
                </a14:m>
                <a:r>
                  <a:rPr lang="en-US" altLang="en-US" sz="1700" dirty="0">
                    <a:sym typeface="Symbol" panose="05050102010706020507" pitchFamily="18" charset="2"/>
                  </a:rPr>
                  <a:t> + 3</a:t>
                </a:r>
                <a14:m>
                  <m:oMath xmlns:m="http://schemas.openxmlformats.org/officeDocument/2006/math">
                    <m:r>
                      <a:rPr lang="en-US" altLang="en-US" sz="1700" i="1">
                        <a:latin typeface="Cambria Math" panose="02040503050406030204" pitchFamily="18" charset="0"/>
                        <a:sym typeface="Symbol" panose="05050102010706020507" pitchFamily="18" charset="2"/>
                      </a:rPr>
                      <m:t>𝑛</m:t>
                    </m:r>
                  </m:oMath>
                </a14:m>
                <a:r>
                  <a:rPr lang="en-US" altLang="en-US" sz="1700" dirty="0">
                    <a:sym typeface="Symbol" panose="05050102010706020507" pitchFamily="18" charset="2"/>
                  </a:rPr>
                  <a:t>  </a:t>
                </a:r>
                <a:r>
                  <a:rPr lang="en-US" altLang="en-US" sz="1700" i="1" dirty="0">
                    <a:sym typeface="Symbol" panose="05050102010706020507" pitchFamily="18" charset="2"/>
                  </a:rPr>
                  <a:t>O</a:t>
                </a:r>
                <a:r>
                  <a:rPr lang="en-US" altLang="en-US" sz="1700" dirty="0">
                    <a:sym typeface="Symbol" panose="05050102010706020507" pitchFamily="18" charset="2"/>
                  </a:rPr>
                  <a:t>{max {</a:t>
                </a:r>
                <a14:m>
                  <m:oMath xmlns:m="http://schemas.openxmlformats.org/officeDocument/2006/math">
                    <m:r>
                      <a:rPr lang="en-US" altLang="en-US" sz="1700" i="1">
                        <a:latin typeface="Cambria Math" panose="02040503050406030204" pitchFamily="18" charset="0"/>
                        <a:sym typeface="Symbol" panose="05050102010706020507" pitchFamily="18" charset="2"/>
                      </a:rPr>
                      <m:t>𝑛</m:t>
                    </m:r>
                  </m:oMath>
                </a14:m>
                <a:r>
                  <a:rPr lang="en-US" altLang="en-US" sz="1700" dirty="0">
                    <a:sym typeface="Symbol" panose="05050102010706020507" pitchFamily="18" charset="2"/>
                  </a:rPr>
                  <a:t>, </a:t>
                </a:r>
                <a14:m>
                  <m:oMath xmlns:m="http://schemas.openxmlformats.org/officeDocument/2006/math">
                    <m:sSup>
                      <m:sSupPr>
                        <m:ctrlPr>
                          <a:rPr lang="en-US" altLang="en-US" sz="1700" i="1">
                            <a:latin typeface="Cambria Math" panose="02040503050406030204" pitchFamily="18" charset="0"/>
                            <a:sym typeface="Symbol" panose="05050102010706020507" pitchFamily="18" charset="2"/>
                          </a:rPr>
                        </m:ctrlPr>
                      </m:sSupPr>
                      <m:e>
                        <m:r>
                          <a:rPr lang="en-US" altLang="en-US" sz="1700" i="1">
                            <a:latin typeface="Cambria Math" panose="02040503050406030204" pitchFamily="18" charset="0"/>
                            <a:sym typeface="Symbol" panose="05050102010706020507" pitchFamily="18" charset="2"/>
                          </a:rPr>
                          <m:t>𝑛</m:t>
                        </m:r>
                      </m:e>
                      <m:sup>
                        <m:r>
                          <a:rPr lang="en-US" altLang="en-US" sz="1700" i="1">
                            <a:latin typeface="Cambria Math" panose="02040503050406030204" pitchFamily="18" charset="0"/>
                            <a:sym typeface="Symbol" panose="05050102010706020507" pitchFamily="18" charset="2"/>
                          </a:rPr>
                          <m:t>2</m:t>
                        </m:r>
                      </m:sup>
                    </m:sSup>
                  </m:oMath>
                </a14:m>
                <a:r>
                  <a:rPr lang="en-US" altLang="en-US" sz="1700" dirty="0">
                    <a:sym typeface="Symbol" panose="05050102010706020507" pitchFamily="18" charset="2"/>
                  </a:rPr>
                  <a:t>}} which is</a:t>
                </a:r>
                <a:r>
                  <a:rPr lang="en-US" altLang="en-US" sz="1600" dirty="0">
                    <a:sym typeface="Symbol" panose="05050102010706020507" pitchFamily="18" charset="2"/>
                  </a:rPr>
                  <a:t> 5</a:t>
                </a:r>
                <a14:m>
                  <m:oMath xmlns:m="http://schemas.openxmlformats.org/officeDocument/2006/math">
                    <m:sSup>
                      <m:sSupPr>
                        <m:ctrlPr>
                          <a:rPr lang="en-US" altLang="en-US" sz="1600" i="1">
                            <a:latin typeface="Cambria Math" panose="02040503050406030204" pitchFamily="18" charset="0"/>
                            <a:sym typeface="Symbol" panose="05050102010706020507" pitchFamily="18" charset="2"/>
                          </a:rPr>
                        </m:ctrlPr>
                      </m:sSupPr>
                      <m:e>
                        <m:r>
                          <a:rPr lang="en-US" altLang="en-US" sz="1600" i="1">
                            <a:latin typeface="Cambria Math" panose="02040503050406030204" pitchFamily="18" charset="0"/>
                            <a:sym typeface="Symbol" panose="05050102010706020507" pitchFamily="18" charset="2"/>
                          </a:rPr>
                          <m:t>𝑛</m:t>
                        </m:r>
                      </m:e>
                      <m:sup>
                        <m:r>
                          <a:rPr lang="en-US" altLang="en-US" sz="1600" i="1">
                            <a:latin typeface="Cambria Math" panose="02040503050406030204" pitchFamily="18" charset="0"/>
                            <a:sym typeface="Symbol" panose="05050102010706020507" pitchFamily="18" charset="2"/>
                          </a:rPr>
                          <m:t>2</m:t>
                        </m:r>
                      </m:sup>
                    </m:sSup>
                  </m:oMath>
                </a14:m>
                <a:r>
                  <a:rPr lang="en-US" altLang="en-US" sz="1600" dirty="0">
                    <a:sym typeface="Symbol" panose="05050102010706020507" pitchFamily="18" charset="2"/>
                  </a:rPr>
                  <a:t> + 3</a:t>
                </a:r>
                <a14:m>
                  <m:oMath xmlns:m="http://schemas.openxmlformats.org/officeDocument/2006/math">
                    <m:r>
                      <a:rPr lang="en-US" altLang="en-US" sz="1600" i="1">
                        <a:latin typeface="Cambria Math" panose="02040503050406030204" pitchFamily="18" charset="0"/>
                        <a:sym typeface="Symbol" panose="05050102010706020507" pitchFamily="18" charset="2"/>
                      </a:rPr>
                      <m:t>𝑛</m:t>
                    </m:r>
                  </m:oMath>
                </a14:m>
                <a:r>
                  <a:rPr lang="en-US" altLang="en-US" sz="1600" dirty="0">
                    <a:sym typeface="Symbol" panose="05050102010706020507" pitchFamily="18" charset="2"/>
                  </a:rPr>
                  <a:t>  O(</a:t>
                </a:r>
                <a14:m>
                  <m:oMath xmlns:m="http://schemas.openxmlformats.org/officeDocument/2006/math">
                    <m:sSup>
                      <m:sSupPr>
                        <m:ctrlPr>
                          <a:rPr lang="en-US" altLang="en-US" sz="1600" i="1">
                            <a:latin typeface="Cambria Math" panose="02040503050406030204" pitchFamily="18" charset="0"/>
                            <a:sym typeface="Symbol" panose="05050102010706020507" pitchFamily="18" charset="2"/>
                          </a:rPr>
                        </m:ctrlPr>
                      </m:sSupPr>
                      <m:e>
                        <m:r>
                          <a:rPr lang="en-US" altLang="en-US" sz="1600" i="1">
                            <a:latin typeface="Cambria Math" panose="02040503050406030204" pitchFamily="18" charset="0"/>
                            <a:sym typeface="Symbol" panose="05050102010706020507" pitchFamily="18" charset="2"/>
                          </a:rPr>
                          <m:t>𝑛</m:t>
                        </m:r>
                      </m:e>
                      <m:sup>
                        <m:r>
                          <a:rPr lang="en-US" altLang="en-US" sz="1600" i="1">
                            <a:latin typeface="Cambria Math" panose="02040503050406030204" pitchFamily="18" charset="0"/>
                            <a:sym typeface="Symbol" panose="05050102010706020507" pitchFamily="18" charset="2"/>
                          </a:rPr>
                          <m:t>2</m:t>
                        </m:r>
                      </m:sup>
                    </m:sSup>
                  </m:oMath>
                </a14:m>
                <a:r>
                  <a:rPr lang="en-US" altLang="en-US" sz="1600" dirty="0">
                    <a:sym typeface="Symbol" panose="05050102010706020507" pitchFamily="18" charset="2"/>
                  </a:rPr>
                  <a:t>)</a:t>
                </a:r>
                <a:br>
                  <a:rPr lang="en-US" altLang="en-US" sz="1600" dirty="0">
                    <a:cs typeface="Times New Roman" panose="02020603050405020304" pitchFamily="18" charset="0"/>
                  </a:rPr>
                </a:br>
                <a:endParaRPr lang="en-US" altLang="en-US" sz="1600" dirty="0">
                  <a:cs typeface="Times New Roman" panose="02020603050405020304" pitchFamily="18" charset="0"/>
                </a:endParaRPr>
              </a:p>
              <a:p>
                <a:pPr>
                  <a:buFont typeface="Monotype Sorts" pitchFamily="2" charset="2"/>
                  <a:buNone/>
                </a:pPr>
                <a:r>
                  <a:rPr lang="en-US" altLang="en-US" sz="2000" dirty="0">
                    <a:sym typeface="Symbol" panose="05050102010706020507" pitchFamily="18" charset="2"/>
                  </a:rPr>
                  <a:t> </a:t>
                </a:r>
                <a:endParaRPr lang="en-GB" dirty="0"/>
              </a:p>
            </p:txBody>
          </p:sp>
        </mc:Choice>
        <mc:Fallback xmlns="">
          <p:sp>
            <p:nvSpPr>
              <p:cNvPr id="3" name="Content Placeholder 2">
                <a:extLst>
                  <a:ext uri="{FF2B5EF4-FFF2-40B4-BE49-F238E27FC236}">
                    <a16:creationId xmlns:a16="http://schemas.microsoft.com/office/drawing/2014/main" id="{26D81C73-84FD-4262-B915-786D895971D0}"/>
                  </a:ext>
                </a:extLst>
              </p:cNvPr>
              <p:cNvSpPr>
                <a:spLocks noGrp="1" noRot="1" noChangeAspect="1" noMove="1" noResize="1" noEditPoints="1" noAdjustHandles="1" noChangeArrowheads="1" noChangeShapeType="1" noTextEdit="1"/>
              </p:cNvSpPr>
              <p:nvPr>
                <p:ph idx="1"/>
              </p:nvPr>
            </p:nvSpPr>
            <p:spPr>
              <a:blipFill>
                <a:blip r:embed="rId2"/>
                <a:stretch>
                  <a:fillRect l="-1455" t="-1667" r="-1152"/>
                </a:stretch>
              </a:blipFill>
            </p:spPr>
            <p:txBody>
              <a:bodyPr/>
              <a:lstStyle/>
              <a:p>
                <a:r>
                  <a:rPr lang="en-GB">
                    <a:noFill/>
                  </a:rPr>
                  <a:t> </a:t>
                </a:r>
              </a:p>
            </p:txBody>
          </p:sp>
        </mc:Fallback>
      </mc:AlternateContent>
    </p:spTree>
    <p:extLst>
      <p:ext uri="{BB962C8B-B14F-4D97-AF65-F5344CB8AC3E}">
        <p14:creationId xmlns:p14="http://schemas.microsoft.com/office/powerpoint/2010/main" val="14570449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1B04D-E1EC-4C35-8D09-58213B62C926}"/>
              </a:ext>
            </a:extLst>
          </p:cNvPr>
          <p:cNvSpPr>
            <a:spLocks noGrp="1"/>
          </p:cNvSpPr>
          <p:nvPr>
            <p:ph type="title"/>
          </p:nvPr>
        </p:nvSpPr>
        <p:spPr/>
        <p:txBody>
          <a:bodyPr/>
          <a:lstStyle/>
          <a:p>
            <a:r>
              <a:rPr lang="en-GB" dirty="0">
                <a:ea typeface="ＭＳ Ｐゴシック" panose="020B0600070205080204" pitchFamily="34" charset="-128"/>
              </a:rPr>
              <a:t>Mathematical Analysis of Non-recursive Algorithms</a:t>
            </a:r>
            <a:endParaRPr lang="en-GB" dirty="0"/>
          </a:p>
        </p:txBody>
      </p:sp>
    </p:spTree>
    <p:extLst>
      <p:ext uri="{BB962C8B-B14F-4D97-AF65-F5344CB8AC3E}">
        <p14:creationId xmlns:p14="http://schemas.microsoft.com/office/powerpoint/2010/main" val="4007127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1B04D-E1EC-4C35-8D09-58213B62C926}"/>
              </a:ext>
            </a:extLst>
          </p:cNvPr>
          <p:cNvSpPr>
            <a:spLocks noGrp="1"/>
          </p:cNvSpPr>
          <p:nvPr>
            <p:ph type="title"/>
          </p:nvPr>
        </p:nvSpPr>
        <p:spPr/>
        <p:txBody>
          <a:bodyPr/>
          <a:lstStyle/>
          <a:p>
            <a:r>
              <a:rPr lang="en-US" dirty="0"/>
              <a:t>The Analysis Framework</a:t>
            </a:r>
            <a:endParaRPr lang="en-GB" dirty="0"/>
          </a:p>
        </p:txBody>
      </p:sp>
    </p:spTree>
    <p:extLst>
      <p:ext uri="{BB962C8B-B14F-4D97-AF65-F5344CB8AC3E}">
        <p14:creationId xmlns:p14="http://schemas.microsoft.com/office/powerpoint/2010/main" val="5682131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C4E2D-7EF2-4A5C-BAAB-5C78F9DFA5C4}"/>
              </a:ext>
            </a:extLst>
          </p:cNvPr>
          <p:cNvSpPr>
            <a:spLocks noGrp="1"/>
          </p:cNvSpPr>
          <p:nvPr>
            <p:ph type="title"/>
          </p:nvPr>
        </p:nvSpPr>
        <p:spPr/>
        <p:txBody>
          <a:bodyPr/>
          <a:lstStyle/>
          <a:p>
            <a:r>
              <a:rPr lang="en-GB" dirty="0"/>
              <a:t>EXAMPLE 1: Max value of an array</a:t>
            </a:r>
          </a:p>
        </p:txBody>
      </p:sp>
      <p:sp>
        <p:nvSpPr>
          <p:cNvPr id="4" name="Text Placeholder 3">
            <a:extLst>
              <a:ext uri="{FF2B5EF4-FFF2-40B4-BE49-F238E27FC236}">
                <a16:creationId xmlns:a16="http://schemas.microsoft.com/office/drawing/2014/main" id="{73979EA9-443B-4E7B-92FF-6A3BB55079E7}"/>
              </a:ext>
            </a:extLst>
          </p:cNvPr>
          <p:cNvSpPr>
            <a:spLocks noGrp="1"/>
          </p:cNvSpPr>
          <p:nvPr>
            <p:ph type="body" sz="half" idx="2"/>
          </p:nvPr>
        </p:nvSpPr>
        <p:spPr/>
        <p:txBody>
          <a:bodyPr/>
          <a:lstStyle/>
          <a:p>
            <a:r>
              <a:rPr lang="en-GB" dirty="0"/>
              <a:t>Input’s size is the number of elements in the array, i.e., n. </a:t>
            </a:r>
          </a:p>
          <a:p>
            <a:r>
              <a:rPr lang="en-GB" dirty="0"/>
              <a:t>The operations that are going to be executed most often are in the algorithm’s for loop</a:t>
            </a:r>
          </a:p>
          <a:p>
            <a:r>
              <a:rPr lang="en-GB" dirty="0"/>
              <a:t>There are two operations in the loop’s body: the comparison (A[</a:t>
            </a:r>
            <a:r>
              <a:rPr lang="en-GB" dirty="0" err="1"/>
              <a:t>i</a:t>
            </a:r>
            <a:r>
              <a:rPr lang="en-GB" dirty="0"/>
              <a:t>] &gt; </a:t>
            </a:r>
            <a:r>
              <a:rPr lang="en-GB" dirty="0" err="1"/>
              <a:t>maxval</a:t>
            </a:r>
            <a:r>
              <a:rPr lang="en-GB" dirty="0"/>
              <a:t>) and the assignment (</a:t>
            </a:r>
            <a:r>
              <a:rPr lang="en-GB" dirty="0" err="1"/>
              <a:t>maxval</a:t>
            </a:r>
            <a:r>
              <a:rPr lang="en-GB" dirty="0"/>
              <a:t> ← A[</a:t>
            </a:r>
            <a:r>
              <a:rPr lang="en-GB" dirty="0" err="1"/>
              <a:t>i</a:t>
            </a:r>
            <a:r>
              <a:rPr lang="en-GB" dirty="0"/>
              <a:t>]).</a:t>
            </a:r>
          </a:p>
          <a:p>
            <a:r>
              <a:rPr lang="en-GB" dirty="0"/>
              <a:t>Since the comparison is executed on each repetition of the loop and the assignment is not, we should consider the comparison to be the algorithm’s basic operation.</a:t>
            </a:r>
          </a:p>
        </p:txBody>
      </p:sp>
      <p:pic>
        <p:nvPicPr>
          <p:cNvPr id="7" name="Picture 6">
            <a:extLst>
              <a:ext uri="{FF2B5EF4-FFF2-40B4-BE49-F238E27FC236}">
                <a16:creationId xmlns:a16="http://schemas.microsoft.com/office/drawing/2014/main" id="{5F1A95A6-6AEA-4EE5-B2D1-5BBD01D1F568}"/>
              </a:ext>
            </a:extLst>
          </p:cNvPr>
          <p:cNvPicPr>
            <a:picLocks noChangeAspect="1"/>
          </p:cNvPicPr>
          <p:nvPr/>
        </p:nvPicPr>
        <p:blipFill>
          <a:blip r:embed="rId2"/>
          <a:stretch>
            <a:fillRect/>
          </a:stretch>
        </p:blipFill>
        <p:spPr>
          <a:xfrm>
            <a:off x="4827905" y="746125"/>
            <a:ext cx="5543550" cy="241935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4406877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5295A-DF48-47E3-9C17-978022075B1B}"/>
              </a:ext>
            </a:extLst>
          </p:cNvPr>
          <p:cNvSpPr>
            <a:spLocks noGrp="1"/>
          </p:cNvSpPr>
          <p:nvPr>
            <p:ph type="title"/>
          </p:nvPr>
        </p:nvSpPr>
        <p:spPr/>
        <p:txBody>
          <a:bodyPr/>
          <a:lstStyle/>
          <a:p>
            <a:r>
              <a:rPr lang="en-GB" dirty="0"/>
              <a:t>EXAMPLE 1: Max value of an array</a:t>
            </a:r>
          </a:p>
        </p:txBody>
      </p:sp>
      <p:sp>
        <p:nvSpPr>
          <p:cNvPr id="4" name="Text Placeholder 3">
            <a:extLst>
              <a:ext uri="{FF2B5EF4-FFF2-40B4-BE49-F238E27FC236}">
                <a16:creationId xmlns:a16="http://schemas.microsoft.com/office/drawing/2014/main" id="{3FE2B15D-CA75-4E3B-A05B-7BB043E6792A}"/>
              </a:ext>
            </a:extLst>
          </p:cNvPr>
          <p:cNvSpPr>
            <a:spLocks noGrp="1"/>
          </p:cNvSpPr>
          <p:nvPr>
            <p:ph type="body" sz="half" idx="2"/>
          </p:nvPr>
        </p:nvSpPr>
        <p:spPr/>
        <p:txBody>
          <a:bodyPr>
            <a:normAutofit lnSpcReduction="10000"/>
          </a:bodyPr>
          <a:lstStyle/>
          <a:p>
            <a:r>
              <a:rPr lang="en-GB" dirty="0"/>
              <a:t>The number of comparisons will be the same for all arrays of size n; therefore, in terms of this metric, there is no need to distinguish among the worst, average, and best cases here.</a:t>
            </a:r>
          </a:p>
          <a:p>
            <a:r>
              <a:rPr lang="en-GB" dirty="0"/>
              <a:t>C(n) the number of times this comparison is executed and try to find a formula expressing it as a function of size n.</a:t>
            </a:r>
          </a:p>
          <a:p>
            <a:r>
              <a:rPr lang="en-GB" dirty="0"/>
              <a:t>The algorithm makes one comparison on each execution of the loop, which is repeated for each value of the loop’s variable </a:t>
            </a:r>
            <a:r>
              <a:rPr lang="en-GB" dirty="0" err="1"/>
              <a:t>i</a:t>
            </a:r>
            <a:r>
              <a:rPr lang="en-GB" dirty="0"/>
              <a:t> within the bounds 1 and n − 1,</a:t>
            </a:r>
          </a:p>
        </p:txBody>
      </p:sp>
      <p:pic>
        <p:nvPicPr>
          <p:cNvPr id="5" name="Picture 4">
            <a:extLst>
              <a:ext uri="{FF2B5EF4-FFF2-40B4-BE49-F238E27FC236}">
                <a16:creationId xmlns:a16="http://schemas.microsoft.com/office/drawing/2014/main" id="{67CD3026-68AC-4C9A-96B3-8438AEFBA912}"/>
              </a:ext>
            </a:extLst>
          </p:cNvPr>
          <p:cNvPicPr>
            <a:picLocks noChangeAspect="1"/>
          </p:cNvPicPr>
          <p:nvPr/>
        </p:nvPicPr>
        <p:blipFill>
          <a:blip r:embed="rId2"/>
          <a:stretch>
            <a:fillRect/>
          </a:stretch>
        </p:blipFill>
        <p:spPr>
          <a:xfrm>
            <a:off x="4827905" y="746125"/>
            <a:ext cx="5543550" cy="2419350"/>
          </a:xfrm>
          <a:prstGeom prst="rect">
            <a:avLst/>
          </a:prstGeom>
          <a:ln>
            <a:noFill/>
          </a:ln>
          <a:effectLst>
            <a:outerShdw blurRad="190500" algn="tl" rotWithShape="0">
              <a:srgbClr val="000000">
                <a:alpha val="70000"/>
              </a:srgbClr>
            </a:outerShdw>
          </a:effectLst>
        </p:spPr>
      </p:pic>
      <p:pic>
        <p:nvPicPr>
          <p:cNvPr id="7" name="Picture 6">
            <a:extLst>
              <a:ext uri="{FF2B5EF4-FFF2-40B4-BE49-F238E27FC236}">
                <a16:creationId xmlns:a16="http://schemas.microsoft.com/office/drawing/2014/main" id="{E25D9582-9799-4CF4-9531-C746B3667797}"/>
              </a:ext>
            </a:extLst>
          </p:cNvPr>
          <p:cNvPicPr>
            <a:picLocks noChangeAspect="1"/>
          </p:cNvPicPr>
          <p:nvPr/>
        </p:nvPicPr>
        <p:blipFill>
          <a:blip r:embed="rId3"/>
          <a:stretch>
            <a:fillRect/>
          </a:stretch>
        </p:blipFill>
        <p:spPr>
          <a:xfrm>
            <a:off x="591185" y="5976591"/>
            <a:ext cx="2362200" cy="657225"/>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6459509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052AA-C535-42F8-8778-E5BF97190B43}"/>
              </a:ext>
            </a:extLst>
          </p:cNvPr>
          <p:cNvSpPr>
            <a:spLocks noGrp="1"/>
          </p:cNvSpPr>
          <p:nvPr>
            <p:ph type="title"/>
          </p:nvPr>
        </p:nvSpPr>
        <p:spPr/>
        <p:txBody>
          <a:bodyPr/>
          <a:lstStyle/>
          <a:p>
            <a:r>
              <a:rPr lang="en-GB" dirty="0"/>
              <a:t>General Plan for </a:t>
            </a:r>
            <a:r>
              <a:rPr lang="en-GB" dirty="0" err="1"/>
              <a:t>Analyzing</a:t>
            </a:r>
            <a:r>
              <a:rPr lang="en-GB" dirty="0"/>
              <a:t> the Time Efficiency of </a:t>
            </a:r>
            <a:r>
              <a:rPr lang="en-GB" dirty="0" err="1"/>
              <a:t>Nonrecursive</a:t>
            </a:r>
            <a:r>
              <a:rPr lang="en-GB" dirty="0"/>
              <a:t> Algorithms</a:t>
            </a:r>
          </a:p>
        </p:txBody>
      </p:sp>
      <p:sp>
        <p:nvSpPr>
          <p:cNvPr id="3" name="Content Placeholder 2">
            <a:extLst>
              <a:ext uri="{FF2B5EF4-FFF2-40B4-BE49-F238E27FC236}">
                <a16:creationId xmlns:a16="http://schemas.microsoft.com/office/drawing/2014/main" id="{F1C02DE8-69E0-42CC-86AB-29128BA86D69}"/>
              </a:ext>
            </a:extLst>
          </p:cNvPr>
          <p:cNvSpPr>
            <a:spLocks noGrp="1"/>
          </p:cNvSpPr>
          <p:nvPr>
            <p:ph idx="1"/>
          </p:nvPr>
        </p:nvSpPr>
        <p:spPr/>
        <p:txBody>
          <a:bodyPr/>
          <a:lstStyle/>
          <a:p>
            <a:pPr marL="457200" indent="-457200">
              <a:buFont typeface="+mj-lt"/>
              <a:buAutoNum type="arabicPeriod"/>
            </a:pPr>
            <a:r>
              <a:rPr lang="en-GB" dirty="0"/>
              <a:t>Decide on a parameter (or parameters) indicating an input’s size.</a:t>
            </a:r>
          </a:p>
          <a:p>
            <a:pPr marL="457200" indent="-457200">
              <a:buFont typeface="+mj-lt"/>
              <a:buAutoNum type="arabicPeriod"/>
            </a:pPr>
            <a:r>
              <a:rPr lang="en-GB" dirty="0"/>
              <a:t>Identify the algorithm’s basic operation. (As a rule, it is located in the innermost loop.)</a:t>
            </a:r>
          </a:p>
          <a:p>
            <a:pPr marL="457200" indent="-457200">
              <a:buFont typeface="+mj-lt"/>
              <a:buAutoNum type="arabicPeriod"/>
            </a:pPr>
            <a:r>
              <a:rPr lang="en-GB" dirty="0"/>
              <a:t>Check whether the number of times the basic operation is executed depends only on the size of an input. If it also depends on some additional property, the worst-case, average-case, and, if necessary, best-case efficiencies have to be investigated separately.</a:t>
            </a:r>
          </a:p>
          <a:p>
            <a:pPr marL="457200" indent="-457200">
              <a:buFont typeface="+mj-lt"/>
              <a:buAutoNum type="arabicPeriod"/>
            </a:pPr>
            <a:r>
              <a:rPr lang="en-GB" dirty="0"/>
              <a:t>Set up a sum expressing the number of times the algorithm’s basic operation is executed.</a:t>
            </a:r>
          </a:p>
          <a:p>
            <a:pPr marL="457200" indent="-457200">
              <a:buFont typeface="+mj-lt"/>
              <a:buAutoNum type="arabicPeriod"/>
            </a:pPr>
            <a:r>
              <a:rPr lang="en-GB" dirty="0"/>
              <a:t>Using standard formulas and rules of sum manipulation, either find a closed form formula for the count or, at the very least, establish its order of growth.</a:t>
            </a:r>
          </a:p>
        </p:txBody>
      </p:sp>
    </p:spTree>
    <p:extLst>
      <p:ext uri="{BB962C8B-B14F-4D97-AF65-F5344CB8AC3E}">
        <p14:creationId xmlns:p14="http://schemas.microsoft.com/office/powerpoint/2010/main" val="35966416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3A6EC-F13B-4036-A76C-49D75626D75D}"/>
              </a:ext>
            </a:extLst>
          </p:cNvPr>
          <p:cNvSpPr>
            <a:spLocks noGrp="1"/>
          </p:cNvSpPr>
          <p:nvPr>
            <p:ph type="title"/>
          </p:nvPr>
        </p:nvSpPr>
        <p:spPr/>
        <p:txBody>
          <a:bodyPr>
            <a:normAutofit/>
          </a:bodyPr>
          <a:lstStyle/>
          <a:p>
            <a:r>
              <a:rPr lang="en-GB" dirty="0"/>
              <a:t>Summation formulas and rules useful in analysis of algorithms</a:t>
            </a:r>
          </a:p>
        </p:txBody>
      </p:sp>
      <p:pic>
        <p:nvPicPr>
          <p:cNvPr id="7" name="Picture 6">
            <a:extLst>
              <a:ext uri="{FF2B5EF4-FFF2-40B4-BE49-F238E27FC236}">
                <a16:creationId xmlns:a16="http://schemas.microsoft.com/office/drawing/2014/main" id="{664C2B6D-6C72-4D33-A949-6E376D340BDF}"/>
              </a:ext>
            </a:extLst>
          </p:cNvPr>
          <p:cNvPicPr>
            <a:picLocks noChangeAspect="1"/>
          </p:cNvPicPr>
          <p:nvPr/>
        </p:nvPicPr>
        <p:blipFill>
          <a:blip r:embed="rId2"/>
          <a:stretch>
            <a:fillRect/>
          </a:stretch>
        </p:blipFill>
        <p:spPr>
          <a:xfrm>
            <a:off x="2976880" y="2270760"/>
            <a:ext cx="2428875" cy="628650"/>
          </a:xfrm>
          <a:prstGeom prst="rect">
            <a:avLst/>
          </a:prstGeom>
          <a:ln>
            <a:noFill/>
          </a:ln>
          <a:effectLst>
            <a:outerShdw blurRad="190500" algn="tl" rotWithShape="0">
              <a:srgbClr val="000000">
                <a:alpha val="70000"/>
              </a:srgbClr>
            </a:outerShdw>
          </a:effectLst>
        </p:spPr>
      </p:pic>
      <p:pic>
        <p:nvPicPr>
          <p:cNvPr id="9" name="Picture 8">
            <a:extLst>
              <a:ext uri="{FF2B5EF4-FFF2-40B4-BE49-F238E27FC236}">
                <a16:creationId xmlns:a16="http://schemas.microsoft.com/office/drawing/2014/main" id="{E2D3D597-34B1-4CA2-B4CA-BCF063DA3AC1}"/>
              </a:ext>
            </a:extLst>
          </p:cNvPr>
          <p:cNvPicPr>
            <a:picLocks noChangeAspect="1"/>
          </p:cNvPicPr>
          <p:nvPr/>
        </p:nvPicPr>
        <p:blipFill>
          <a:blip r:embed="rId3"/>
          <a:stretch>
            <a:fillRect/>
          </a:stretch>
        </p:blipFill>
        <p:spPr>
          <a:xfrm>
            <a:off x="1097280" y="2251710"/>
            <a:ext cx="1438275" cy="647700"/>
          </a:xfrm>
          <a:prstGeom prst="rect">
            <a:avLst/>
          </a:prstGeom>
          <a:ln>
            <a:noFill/>
          </a:ln>
          <a:effectLst>
            <a:outerShdw blurRad="190500" algn="tl" rotWithShape="0">
              <a:srgbClr val="000000">
                <a:alpha val="70000"/>
              </a:srgbClr>
            </a:outerShdw>
          </a:effectLst>
        </p:spPr>
      </p:pic>
      <p:pic>
        <p:nvPicPr>
          <p:cNvPr id="11" name="Picture 10">
            <a:extLst>
              <a:ext uri="{FF2B5EF4-FFF2-40B4-BE49-F238E27FC236}">
                <a16:creationId xmlns:a16="http://schemas.microsoft.com/office/drawing/2014/main" id="{E9069A06-1F8A-4E51-BD61-C801B600CA25}"/>
              </a:ext>
            </a:extLst>
          </p:cNvPr>
          <p:cNvPicPr>
            <a:picLocks noChangeAspect="1"/>
          </p:cNvPicPr>
          <p:nvPr/>
        </p:nvPicPr>
        <p:blipFill>
          <a:blip r:embed="rId4"/>
          <a:stretch>
            <a:fillRect/>
          </a:stretch>
        </p:blipFill>
        <p:spPr>
          <a:xfrm>
            <a:off x="1097280" y="3215640"/>
            <a:ext cx="5876925" cy="628650"/>
          </a:xfrm>
          <a:prstGeom prst="rect">
            <a:avLst/>
          </a:prstGeom>
          <a:ln>
            <a:noFill/>
          </a:ln>
          <a:effectLst>
            <a:outerShdw blurRad="190500" algn="tl" rotWithShape="0">
              <a:srgbClr val="000000">
                <a:alpha val="70000"/>
              </a:srgbClr>
            </a:outerShdw>
          </a:effectLst>
        </p:spPr>
      </p:pic>
      <p:pic>
        <p:nvPicPr>
          <p:cNvPr id="13" name="Picture 12">
            <a:extLst>
              <a:ext uri="{FF2B5EF4-FFF2-40B4-BE49-F238E27FC236}">
                <a16:creationId xmlns:a16="http://schemas.microsoft.com/office/drawing/2014/main" id="{00DB6C95-FA8D-406D-AAFC-F7D92FFEAEA6}"/>
              </a:ext>
            </a:extLst>
          </p:cNvPr>
          <p:cNvPicPr>
            <a:picLocks noChangeAspect="1"/>
          </p:cNvPicPr>
          <p:nvPr/>
        </p:nvPicPr>
        <p:blipFill>
          <a:blip r:embed="rId5"/>
          <a:stretch>
            <a:fillRect/>
          </a:stretch>
        </p:blipFill>
        <p:spPr>
          <a:xfrm>
            <a:off x="1097280" y="4226560"/>
            <a:ext cx="4686300" cy="647700"/>
          </a:xfrm>
          <a:prstGeom prst="rect">
            <a:avLst/>
          </a:prstGeom>
          <a:ln>
            <a:noFill/>
          </a:ln>
          <a:effectLst>
            <a:outerShdw blurRad="190500" algn="tl" rotWithShape="0">
              <a:srgbClr val="000000">
                <a:alpha val="70000"/>
              </a:srgbClr>
            </a:outerShdw>
          </a:effectLst>
        </p:spPr>
      </p:pic>
      <p:pic>
        <p:nvPicPr>
          <p:cNvPr id="20" name="Picture 19">
            <a:extLst>
              <a:ext uri="{FF2B5EF4-FFF2-40B4-BE49-F238E27FC236}">
                <a16:creationId xmlns:a16="http://schemas.microsoft.com/office/drawing/2014/main" id="{216DDB35-7AE9-40B2-BECA-3832C8EB4952}"/>
              </a:ext>
            </a:extLst>
          </p:cNvPr>
          <p:cNvPicPr>
            <a:picLocks noChangeAspect="1"/>
          </p:cNvPicPr>
          <p:nvPr/>
        </p:nvPicPr>
        <p:blipFill>
          <a:blip r:embed="rId6"/>
          <a:stretch>
            <a:fillRect/>
          </a:stretch>
        </p:blipFill>
        <p:spPr>
          <a:xfrm>
            <a:off x="7513955" y="3198495"/>
            <a:ext cx="3524250" cy="676275"/>
          </a:xfrm>
          <a:prstGeom prst="rect">
            <a:avLst/>
          </a:prstGeom>
          <a:ln>
            <a:noFill/>
          </a:ln>
          <a:effectLst>
            <a:outerShdw blurRad="190500" algn="tl" rotWithShape="0">
              <a:srgbClr val="000000">
                <a:alpha val="70000"/>
              </a:srgbClr>
            </a:outerShdw>
          </a:effectLst>
        </p:spPr>
      </p:pic>
      <p:pic>
        <p:nvPicPr>
          <p:cNvPr id="6" name="Picture 5">
            <a:extLst>
              <a:ext uri="{FF2B5EF4-FFF2-40B4-BE49-F238E27FC236}">
                <a16:creationId xmlns:a16="http://schemas.microsoft.com/office/drawing/2014/main" id="{8CFC6D19-1FA6-452D-B150-0AF69C2DFDE8}"/>
              </a:ext>
            </a:extLst>
          </p:cNvPr>
          <p:cNvPicPr>
            <a:picLocks noChangeAspect="1"/>
          </p:cNvPicPr>
          <p:nvPr/>
        </p:nvPicPr>
        <p:blipFill>
          <a:blip r:embed="rId7"/>
          <a:stretch>
            <a:fillRect/>
          </a:stretch>
        </p:blipFill>
        <p:spPr>
          <a:xfrm>
            <a:off x="1097280" y="5256530"/>
            <a:ext cx="1962150" cy="704850"/>
          </a:xfrm>
          <a:prstGeom prst="rect">
            <a:avLst/>
          </a:prstGeom>
          <a:ln>
            <a:noFill/>
          </a:ln>
          <a:effectLst>
            <a:outerShdw blurRad="190500" algn="tl" rotWithShape="0">
              <a:srgbClr val="000000">
                <a:alpha val="70000"/>
              </a:srgbClr>
            </a:outerShdw>
          </a:effectLst>
        </p:spPr>
      </p:pic>
      <p:pic>
        <p:nvPicPr>
          <p:cNvPr id="8" name="Picture 7">
            <a:extLst>
              <a:ext uri="{FF2B5EF4-FFF2-40B4-BE49-F238E27FC236}">
                <a16:creationId xmlns:a16="http://schemas.microsoft.com/office/drawing/2014/main" id="{B2E1F27A-A644-4089-A51E-9F7DC541E5DA}"/>
              </a:ext>
            </a:extLst>
          </p:cNvPr>
          <p:cNvPicPr>
            <a:picLocks noChangeAspect="1"/>
          </p:cNvPicPr>
          <p:nvPr/>
        </p:nvPicPr>
        <p:blipFill>
          <a:blip r:embed="rId8"/>
          <a:stretch>
            <a:fillRect/>
          </a:stretch>
        </p:blipFill>
        <p:spPr>
          <a:xfrm>
            <a:off x="4045426" y="5256530"/>
            <a:ext cx="2121694" cy="773283"/>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8710450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1A7B6-ECB5-4501-9F78-1E935238C24B}"/>
              </a:ext>
            </a:extLst>
          </p:cNvPr>
          <p:cNvSpPr>
            <a:spLocks noGrp="1"/>
          </p:cNvSpPr>
          <p:nvPr>
            <p:ph type="title"/>
          </p:nvPr>
        </p:nvSpPr>
        <p:spPr>
          <a:xfrm>
            <a:off x="457200" y="594359"/>
            <a:ext cx="3505200" cy="1339216"/>
          </a:xfrm>
        </p:spPr>
        <p:txBody>
          <a:bodyPr>
            <a:normAutofit fontScale="90000"/>
          </a:bodyPr>
          <a:lstStyle/>
          <a:p>
            <a:r>
              <a:rPr lang="en-US" dirty="0"/>
              <a:t>Example 2: </a:t>
            </a:r>
            <a:r>
              <a:rPr lang="en-GB" dirty="0"/>
              <a:t>Element uniqueness problem</a:t>
            </a:r>
          </a:p>
        </p:txBody>
      </p:sp>
      <p:sp>
        <p:nvSpPr>
          <p:cNvPr id="4" name="Text Placeholder 3">
            <a:extLst>
              <a:ext uri="{FF2B5EF4-FFF2-40B4-BE49-F238E27FC236}">
                <a16:creationId xmlns:a16="http://schemas.microsoft.com/office/drawing/2014/main" id="{6760C98D-8CCC-4741-8149-932EA45E7B93}"/>
              </a:ext>
            </a:extLst>
          </p:cNvPr>
          <p:cNvSpPr>
            <a:spLocks noGrp="1"/>
          </p:cNvSpPr>
          <p:nvPr>
            <p:ph type="body" sz="half" idx="2"/>
          </p:nvPr>
        </p:nvSpPr>
        <p:spPr/>
        <p:txBody>
          <a:bodyPr>
            <a:normAutofit lnSpcReduction="10000"/>
          </a:bodyPr>
          <a:lstStyle/>
          <a:p>
            <a:r>
              <a:rPr lang="en-GB" dirty="0"/>
              <a:t>The natural measure of the input’s size is n, the number of elements in the array. </a:t>
            </a:r>
          </a:p>
          <a:p>
            <a:r>
              <a:rPr lang="en-GB" dirty="0"/>
              <a:t>Since the innermost loop contains a single operation (the comparison of two elements), we should consider it as the algorithm’s basic operation.</a:t>
            </a:r>
          </a:p>
          <a:p>
            <a:r>
              <a:rPr lang="en-GB" dirty="0"/>
              <a:t>The number of element comparisons depends not only on n but also on whether there are equal elements in the array and, if there are, which array positions they occupy. </a:t>
            </a:r>
          </a:p>
          <a:p>
            <a:r>
              <a:rPr lang="en-GB" dirty="0"/>
              <a:t>We will limit our investigation to the worst case only.</a:t>
            </a:r>
          </a:p>
        </p:txBody>
      </p:sp>
      <p:pic>
        <p:nvPicPr>
          <p:cNvPr id="6" name="Picture 5">
            <a:extLst>
              <a:ext uri="{FF2B5EF4-FFF2-40B4-BE49-F238E27FC236}">
                <a16:creationId xmlns:a16="http://schemas.microsoft.com/office/drawing/2014/main" id="{100591C2-D72A-4C66-8785-13F4404FD1C5}"/>
              </a:ext>
            </a:extLst>
          </p:cNvPr>
          <p:cNvPicPr>
            <a:picLocks noChangeAspect="1"/>
          </p:cNvPicPr>
          <p:nvPr/>
        </p:nvPicPr>
        <p:blipFill>
          <a:blip r:embed="rId2"/>
          <a:stretch>
            <a:fillRect/>
          </a:stretch>
        </p:blipFill>
        <p:spPr>
          <a:xfrm>
            <a:off x="4800600" y="731520"/>
            <a:ext cx="5867400" cy="2428875"/>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668066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1A7B6-ECB5-4501-9F78-1E935238C24B}"/>
              </a:ext>
            </a:extLst>
          </p:cNvPr>
          <p:cNvSpPr>
            <a:spLocks noGrp="1"/>
          </p:cNvSpPr>
          <p:nvPr>
            <p:ph type="title"/>
          </p:nvPr>
        </p:nvSpPr>
        <p:spPr>
          <a:xfrm>
            <a:off x="457200" y="594359"/>
            <a:ext cx="3505200" cy="1339216"/>
          </a:xfrm>
        </p:spPr>
        <p:txBody>
          <a:bodyPr>
            <a:normAutofit fontScale="90000"/>
          </a:bodyPr>
          <a:lstStyle/>
          <a:p>
            <a:r>
              <a:rPr lang="en-US" dirty="0"/>
              <a:t>Example 2: </a:t>
            </a:r>
            <a:r>
              <a:rPr lang="en-GB" dirty="0"/>
              <a:t>Element uniqueness problem</a:t>
            </a:r>
          </a:p>
        </p:txBody>
      </p:sp>
      <mc:AlternateContent xmlns:mc="http://schemas.openxmlformats.org/markup-compatibility/2006" xmlns:a14="http://schemas.microsoft.com/office/drawing/2010/main">
        <mc:Choice Requires="a14">
          <p:sp>
            <p:nvSpPr>
              <p:cNvPr id="4" name="Text Placeholder 3">
                <a:extLst>
                  <a:ext uri="{FF2B5EF4-FFF2-40B4-BE49-F238E27FC236}">
                    <a16:creationId xmlns:a16="http://schemas.microsoft.com/office/drawing/2014/main" id="{6760C98D-8CCC-4741-8149-932EA45E7B93}"/>
                  </a:ext>
                </a:extLst>
              </p:cNvPr>
              <p:cNvSpPr>
                <a:spLocks noGrp="1"/>
              </p:cNvSpPr>
              <p:nvPr>
                <p:ph type="body" sz="half" idx="2"/>
              </p:nvPr>
            </p:nvSpPr>
            <p:spPr/>
            <p:txBody>
              <a:bodyPr>
                <a:normAutofit fontScale="77500" lnSpcReduction="20000"/>
              </a:bodyPr>
              <a:lstStyle/>
              <a:p>
                <a:r>
                  <a:rPr lang="en-GB" dirty="0"/>
                  <a:t>By definition, the worst case input is an array for which the number of element comparisons </a:t>
                </a:r>
                <a14:m>
                  <m:oMath xmlns:m="http://schemas.openxmlformats.org/officeDocument/2006/math">
                    <m:sSub>
                      <m:sSubPr>
                        <m:ctrlPr>
                          <a:rPr lang="en-GB" i="1" smtClean="0">
                            <a:latin typeface="Cambria Math" panose="02040503050406030204" pitchFamily="18" charset="0"/>
                          </a:rPr>
                        </m:ctrlPr>
                      </m:sSubPr>
                      <m:e>
                        <m:r>
                          <a:rPr lang="en-US" b="0" i="1" smtClean="0">
                            <a:latin typeface="Cambria Math" panose="02040503050406030204" pitchFamily="18" charset="0"/>
                          </a:rPr>
                          <m:t>𝐶</m:t>
                        </m:r>
                      </m:e>
                      <m:sub>
                        <m:r>
                          <a:rPr lang="en-US" b="0" i="1" smtClean="0">
                            <a:latin typeface="Cambria Math" panose="02040503050406030204" pitchFamily="18" charset="0"/>
                          </a:rPr>
                          <m:t>𝑤𝑜𝑟𝑠𝑡</m:t>
                        </m:r>
                      </m:sub>
                    </m:sSub>
                  </m:oMath>
                </a14:m>
                <a:r>
                  <a:rPr lang="en-GB" dirty="0"/>
                  <a:t>(n) is the largest among all arrays of size n. </a:t>
                </a:r>
              </a:p>
              <a:p>
                <a:r>
                  <a:rPr lang="en-GB" dirty="0"/>
                  <a:t>An inspection of the innermost loop reveals that there are two kinds of worst-case inputs: Inputs for which the algorithm does not exit the loop prematurely: </a:t>
                </a:r>
              </a:p>
              <a:p>
                <a:pPr marL="285750" indent="-285750">
                  <a:buFont typeface="Arial" panose="020B0604020202020204" pitchFamily="34" charset="0"/>
                  <a:buChar char="•"/>
                </a:pPr>
                <a:r>
                  <a:rPr lang="en-GB" dirty="0"/>
                  <a:t>Arrays with no equal elements</a:t>
                </a:r>
              </a:p>
              <a:p>
                <a:pPr marL="285750" indent="-285750">
                  <a:buFont typeface="Arial" panose="020B0604020202020204" pitchFamily="34" charset="0"/>
                  <a:buChar char="•"/>
                </a:pPr>
                <a:r>
                  <a:rPr lang="en-GB" dirty="0"/>
                  <a:t>Arrays in which the last two elements are the only pair of equal elements</a:t>
                </a:r>
              </a:p>
              <a:p>
                <a:r>
                  <a:rPr lang="en-GB" dirty="0"/>
                  <a:t>For such inputs, one comparison is made for each repetition of the innermost loop </a:t>
                </a:r>
              </a:p>
              <a:p>
                <a:r>
                  <a:rPr lang="en-GB" dirty="0"/>
                  <a:t>i.e., for each value of the loop variable j between its limits </a:t>
                </a:r>
                <a:r>
                  <a:rPr lang="en-GB" dirty="0" err="1"/>
                  <a:t>i</a:t>
                </a:r>
                <a:r>
                  <a:rPr lang="en-GB" dirty="0"/>
                  <a:t> + 1 and n − 1; this is repeated for each value of the outer loop, i.e., for each value of the loop variable </a:t>
                </a:r>
                <a:r>
                  <a:rPr lang="en-GB" dirty="0" err="1"/>
                  <a:t>i</a:t>
                </a:r>
                <a:r>
                  <a:rPr lang="en-GB" dirty="0"/>
                  <a:t> between its limits 0 and n − 2.</a:t>
                </a:r>
              </a:p>
            </p:txBody>
          </p:sp>
        </mc:Choice>
        <mc:Fallback xmlns="">
          <p:sp>
            <p:nvSpPr>
              <p:cNvPr id="4" name="Text Placeholder 3">
                <a:extLst>
                  <a:ext uri="{FF2B5EF4-FFF2-40B4-BE49-F238E27FC236}">
                    <a16:creationId xmlns:a16="http://schemas.microsoft.com/office/drawing/2014/main" id="{6760C98D-8CCC-4741-8149-932EA45E7B93}"/>
                  </a:ext>
                </a:extLst>
              </p:cNvPr>
              <p:cNvSpPr>
                <a:spLocks noGrp="1" noRot="1" noChangeAspect="1" noMove="1" noResize="1" noEditPoints="1" noAdjustHandles="1" noChangeArrowheads="1" noChangeShapeType="1" noTextEdit="1"/>
              </p:cNvSpPr>
              <p:nvPr>
                <p:ph type="body" sz="half" idx="2"/>
              </p:nvPr>
            </p:nvSpPr>
            <p:spPr>
              <a:blipFill>
                <a:blip r:embed="rId2"/>
                <a:stretch>
                  <a:fillRect l="-571" t="-1534" r="-1143"/>
                </a:stretch>
              </a:blipFill>
            </p:spPr>
            <p:txBody>
              <a:bodyPr/>
              <a:lstStyle/>
              <a:p>
                <a:r>
                  <a:rPr lang="en-GB">
                    <a:noFill/>
                  </a:rPr>
                  <a:t> </a:t>
                </a:r>
              </a:p>
            </p:txBody>
          </p:sp>
        </mc:Fallback>
      </mc:AlternateContent>
      <p:pic>
        <p:nvPicPr>
          <p:cNvPr id="5" name="Picture 4">
            <a:extLst>
              <a:ext uri="{FF2B5EF4-FFF2-40B4-BE49-F238E27FC236}">
                <a16:creationId xmlns:a16="http://schemas.microsoft.com/office/drawing/2014/main" id="{8B97DBFD-7C68-4DF3-B510-D41E51F23DF7}"/>
              </a:ext>
            </a:extLst>
          </p:cNvPr>
          <p:cNvPicPr>
            <a:picLocks noChangeAspect="1"/>
          </p:cNvPicPr>
          <p:nvPr/>
        </p:nvPicPr>
        <p:blipFill>
          <a:blip r:embed="rId3"/>
          <a:stretch>
            <a:fillRect/>
          </a:stretch>
        </p:blipFill>
        <p:spPr>
          <a:xfrm>
            <a:off x="4800600" y="2671286"/>
            <a:ext cx="5553075" cy="2047875"/>
          </a:xfrm>
          <a:prstGeom prst="rect">
            <a:avLst/>
          </a:prstGeom>
          <a:ln>
            <a:noFill/>
          </a:ln>
          <a:effectLst>
            <a:outerShdw blurRad="190500" algn="tl" rotWithShape="0">
              <a:srgbClr val="000000">
                <a:alpha val="70000"/>
              </a:srgbClr>
            </a:outerShdw>
          </a:effectLst>
        </p:spPr>
      </p:pic>
      <p:pic>
        <p:nvPicPr>
          <p:cNvPr id="8" name="Picture 7">
            <a:extLst>
              <a:ext uri="{FF2B5EF4-FFF2-40B4-BE49-F238E27FC236}">
                <a16:creationId xmlns:a16="http://schemas.microsoft.com/office/drawing/2014/main" id="{62EC0605-69C3-4ED3-8499-4173E9CFBA20}"/>
              </a:ext>
            </a:extLst>
          </p:cNvPr>
          <p:cNvPicPr>
            <a:picLocks noChangeAspect="1"/>
          </p:cNvPicPr>
          <p:nvPr/>
        </p:nvPicPr>
        <p:blipFill>
          <a:blip r:embed="rId4"/>
          <a:stretch>
            <a:fillRect/>
          </a:stretch>
        </p:blipFill>
        <p:spPr>
          <a:xfrm>
            <a:off x="4800600" y="4819332"/>
            <a:ext cx="5553075" cy="1514475"/>
          </a:xfrm>
          <a:prstGeom prst="rect">
            <a:avLst/>
          </a:prstGeom>
          <a:ln>
            <a:noFill/>
          </a:ln>
          <a:effectLst>
            <a:outerShdw blurRad="190500" algn="tl" rotWithShape="0">
              <a:srgbClr val="000000">
                <a:alpha val="70000"/>
              </a:srgbClr>
            </a:outerShdw>
          </a:effectLst>
        </p:spPr>
      </p:pic>
      <p:pic>
        <p:nvPicPr>
          <p:cNvPr id="7" name="Picture 6">
            <a:extLst>
              <a:ext uri="{FF2B5EF4-FFF2-40B4-BE49-F238E27FC236}">
                <a16:creationId xmlns:a16="http://schemas.microsoft.com/office/drawing/2014/main" id="{06C66308-3751-4BFA-9B2E-8CBC4A1DBDBA}"/>
              </a:ext>
            </a:extLst>
          </p:cNvPr>
          <p:cNvPicPr>
            <a:picLocks noChangeAspect="1"/>
          </p:cNvPicPr>
          <p:nvPr/>
        </p:nvPicPr>
        <p:blipFill>
          <a:blip r:embed="rId5"/>
          <a:stretch>
            <a:fillRect/>
          </a:stretch>
        </p:blipFill>
        <p:spPr>
          <a:xfrm>
            <a:off x="4800600" y="121920"/>
            <a:ext cx="5867400" cy="2428875"/>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898094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BF0F3-391A-4816-B465-D7366D3BAF56}"/>
              </a:ext>
            </a:extLst>
          </p:cNvPr>
          <p:cNvSpPr>
            <a:spLocks noGrp="1"/>
          </p:cNvSpPr>
          <p:nvPr>
            <p:ph type="title"/>
          </p:nvPr>
        </p:nvSpPr>
        <p:spPr/>
        <p:txBody>
          <a:bodyPr>
            <a:normAutofit fontScale="90000"/>
          </a:bodyPr>
          <a:lstStyle/>
          <a:p>
            <a:r>
              <a:rPr lang="en-US" dirty="0"/>
              <a:t>Example 3: </a:t>
            </a:r>
            <a:r>
              <a:rPr lang="en-GB" dirty="0"/>
              <a:t>Matrix Multiplication</a:t>
            </a:r>
          </a:p>
        </p:txBody>
      </p:sp>
      <p:sp>
        <p:nvSpPr>
          <p:cNvPr id="4" name="Text Placeholder 3">
            <a:extLst>
              <a:ext uri="{FF2B5EF4-FFF2-40B4-BE49-F238E27FC236}">
                <a16:creationId xmlns:a16="http://schemas.microsoft.com/office/drawing/2014/main" id="{09569448-EAA4-4046-9A28-FD7F17BFFB7B}"/>
              </a:ext>
            </a:extLst>
          </p:cNvPr>
          <p:cNvSpPr>
            <a:spLocks noGrp="1"/>
          </p:cNvSpPr>
          <p:nvPr>
            <p:ph type="body" sz="half" idx="2"/>
          </p:nvPr>
        </p:nvSpPr>
        <p:spPr>
          <a:xfrm>
            <a:off x="457199" y="1933575"/>
            <a:ext cx="3290047" cy="4371629"/>
          </a:xfrm>
        </p:spPr>
        <p:txBody>
          <a:bodyPr>
            <a:normAutofit fontScale="70000" lnSpcReduction="20000"/>
          </a:bodyPr>
          <a:lstStyle/>
          <a:p>
            <a:r>
              <a:rPr lang="en-GB" dirty="0"/>
              <a:t>We measure an input’s size by matrix order n. </a:t>
            </a:r>
          </a:p>
          <a:p>
            <a:r>
              <a:rPr lang="en-GB" dirty="0"/>
              <a:t>There are two arithmetical operations in the innermost loop here—multiplication and addition—that, in principle, can compete for designation as the algorithm’s basic operation.</a:t>
            </a:r>
          </a:p>
          <a:p>
            <a:r>
              <a:rPr lang="en-GB" dirty="0"/>
              <a:t>Actually, we do not have to choose between them, because on each repetition of the innermost loop each of the two is executed exactly once. </a:t>
            </a:r>
          </a:p>
          <a:p>
            <a:r>
              <a:rPr lang="en-GB" dirty="0"/>
              <a:t>By counting one we automatically count the other. </a:t>
            </a:r>
          </a:p>
          <a:p>
            <a:r>
              <a:rPr lang="en-GB" dirty="0"/>
              <a:t>Following a well-established tradition, we consider multiplication as the basic operation. </a:t>
            </a:r>
          </a:p>
          <a:p>
            <a:r>
              <a:rPr lang="en-GB" dirty="0"/>
              <a:t>Set up a sum for the total number of multiplications M(n) executed by the algorithm. </a:t>
            </a:r>
          </a:p>
          <a:p>
            <a:r>
              <a:rPr lang="en-GB" dirty="0"/>
              <a:t>Since this count depends only on the size of the input matrices, we do not have to investigate the worst-case, average-case, and best-case efficiencies separately.</a:t>
            </a:r>
          </a:p>
        </p:txBody>
      </p:sp>
      <p:pic>
        <p:nvPicPr>
          <p:cNvPr id="6" name="Picture 5">
            <a:extLst>
              <a:ext uri="{FF2B5EF4-FFF2-40B4-BE49-F238E27FC236}">
                <a16:creationId xmlns:a16="http://schemas.microsoft.com/office/drawing/2014/main" id="{47FE3EFF-8503-4373-BD6E-018920E6A926}"/>
              </a:ext>
            </a:extLst>
          </p:cNvPr>
          <p:cNvPicPr>
            <a:picLocks noChangeAspect="1"/>
          </p:cNvPicPr>
          <p:nvPr/>
        </p:nvPicPr>
        <p:blipFill>
          <a:blip r:embed="rId2"/>
          <a:stretch>
            <a:fillRect/>
          </a:stretch>
        </p:blipFill>
        <p:spPr>
          <a:xfrm>
            <a:off x="4800600" y="2722880"/>
            <a:ext cx="6762750" cy="2676525"/>
          </a:xfrm>
          <a:prstGeom prst="rect">
            <a:avLst/>
          </a:prstGeom>
          <a:ln>
            <a:noFill/>
          </a:ln>
          <a:effectLst>
            <a:outerShdw blurRad="190500" algn="tl" rotWithShape="0">
              <a:srgbClr val="000000">
                <a:alpha val="70000"/>
              </a:srgbClr>
            </a:outerShdw>
          </a:effectLst>
        </p:spPr>
      </p:pic>
      <p:pic>
        <p:nvPicPr>
          <p:cNvPr id="8" name="Picture 7">
            <a:extLst>
              <a:ext uri="{FF2B5EF4-FFF2-40B4-BE49-F238E27FC236}">
                <a16:creationId xmlns:a16="http://schemas.microsoft.com/office/drawing/2014/main" id="{272E7940-D971-4498-8136-E71D89C6A181}"/>
              </a:ext>
            </a:extLst>
          </p:cNvPr>
          <p:cNvPicPr>
            <a:picLocks noChangeAspect="1"/>
          </p:cNvPicPr>
          <p:nvPr/>
        </p:nvPicPr>
        <p:blipFill>
          <a:blip r:embed="rId3"/>
          <a:stretch>
            <a:fillRect/>
          </a:stretch>
        </p:blipFill>
        <p:spPr>
          <a:xfrm>
            <a:off x="4800600" y="731520"/>
            <a:ext cx="4752975" cy="169545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1707757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BF0F3-391A-4816-B465-D7366D3BAF56}"/>
              </a:ext>
            </a:extLst>
          </p:cNvPr>
          <p:cNvSpPr>
            <a:spLocks noGrp="1"/>
          </p:cNvSpPr>
          <p:nvPr>
            <p:ph type="title"/>
          </p:nvPr>
        </p:nvSpPr>
        <p:spPr/>
        <p:txBody>
          <a:bodyPr>
            <a:normAutofit fontScale="90000"/>
          </a:bodyPr>
          <a:lstStyle/>
          <a:p>
            <a:r>
              <a:rPr lang="en-US" dirty="0"/>
              <a:t>Example 3: </a:t>
            </a:r>
            <a:r>
              <a:rPr lang="en-GB" dirty="0"/>
              <a:t>Matrix Multiplication</a:t>
            </a:r>
          </a:p>
        </p:txBody>
      </p:sp>
      <mc:AlternateContent xmlns:mc="http://schemas.openxmlformats.org/markup-compatibility/2006" xmlns:a14="http://schemas.microsoft.com/office/drawing/2010/main">
        <mc:Choice Requires="a14">
          <p:sp>
            <p:nvSpPr>
              <p:cNvPr id="4" name="Text Placeholder 3">
                <a:extLst>
                  <a:ext uri="{FF2B5EF4-FFF2-40B4-BE49-F238E27FC236}">
                    <a16:creationId xmlns:a16="http://schemas.microsoft.com/office/drawing/2014/main" id="{09569448-EAA4-4046-9A28-FD7F17BFFB7B}"/>
                  </a:ext>
                </a:extLst>
              </p:cNvPr>
              <p:cNvSpPr>
                <a:spLocks noGrp="1"/>
              </p:cNvSpPr>
              <p:nvPr>
                <p:ph type="body" sz="half" idx="2"/>
              </p:nvPr>
            </p:nvSpPr>
            <p:spPr>
              <a:xfrm>
                <a:off x="457199" y="1924610"/>
                <a:ext cx="3200401" cy="4371629"/>
              </a:xfrm>
            </p:spPr>
            <p:txBody>
              <a:bodyPr>
                <a:normAutofit/>
              </a:bodyPr>
              <a:lstStyle/>
              <a:p>
                <a:r>
                  <a:rPr lang="en-GB" dirty="0"/>
                  <a:t>There is just one multiplication executed on each repetition of the algorithm’s innermost loop, which is governed by the variable k ranging from the lower bound 0 to the upper bound n − 1. </a:t>
                </a:r>
              </a:p>
              <a:p>
                <a:r>
                  <a:rPr lang="en-GB" dirty="0"/>
                  <a:t>The number of multiplications made for every pair of specific values of variables </a:t>
                </a:r>
                <a:r>
                  <a:rPr lang="en-GB" dirty="0" err="1"/>
                  <a:t>i</a:t>
                </a:r>
                <a:r>
                  <a:rPr lang="en-GB" dirty="0"/>
                  <a:t> and j is: </a:t>
                </a:r>
                <a14:m>
                  <m:oMath xmlns:m="http://schemas.openxmlformats.org/officeDocument/2006/math">
                    <m:nary>
                      <m:naryPr>
                        <m:chr m:val="∑"/>
                        <m:ctrlPr>
                          <a:rPr lang="pt-BR" i="1" smtClean="0">
                            <a:latin typeface="Cambria Math" panose="02040503050406030204" pitchFamily="18" charset="0"/>
                          </a:rPr>
                        </m:ctrlPr>
                      </m:naryPr>
                      <m:sub>
                        <m:r>
                          <a:rPr lang="pt-BR" i="1" smtClean="0">
                            <a:latin typeface="Cambria Math" panose="02040503050406030204" pitchFamily="18" charset="0"/>
                          </a:rPr>
                          <m:t>𝑘</m:t>
                        </m:r>
                        <m:r>
                          <a:rPr lang="pt-BR" i="1" smtClean="0">
                            <a:latin typeface="Cambria Math" panose="02040503050406030204" pitchFamily="18" charset="0"/>
                          </a:rPr>
                          <m:t>=0</m:t>
                        </m:r>
                      </m:sub>
                      <m:sup>
                        <m:r>
                          <a:rPr lang="pt-BR" i="1" smtClean="0">
                            <a:latin typeface="Cambria Math" panose="02040503050406030204" pitchFamily="18" charset="0"/>
                          </a:rPr>
                          <m:t>𝑛</m:t>
                        </m:r>
                        <m:r>
                          <a:rPr lang="en-US" b="0" i="1" smtClean="0">
                            <a:latin typeface="Cambria Math" panose="02040503050406030204" pitchFamily="18" charset="0"/>
                          </a:rPr>
                          <m:t>−1</m:t>
                        </m:r>
                      </m:sup>
                      <m:e>
                        <m:r>
                          <a:rPr lang="en-US" b="0" i="1" smtClean="0">
                            <a:latin typeface="Cambria Math" panose="02040503050406030204" pitchFamily="18" charset="0"/>
                          </a:rPr>
                          <m:t>1</m:t>
                        </m:r>
                      </m:e>
                    </m:nary>
                  </m:oMath>
                </a14:m>
                <a:endParaRPr lang="en-GB" dirty="0"/>
              </a:p>
              <a:p>
                <a:r>
                  <a:rPr lang="en-GB" dirty="0"/>
                  <a:t>Total number of multiplications M(n) is expressed by the following triple sum:</a:t>
                </a:r>
              </a:p>
              <a:p>
                <a:endParaRPr lang="en-GB" dirty="0"/>
              </a:p>
              <a:p>
                <a:endParaRPr lang="en-GB" dirty="0"/>
              </a:p>
              <a:p>
                <a:endParaRPr lang="en-GB" dirty="0"/>
              </a:p>
              <a:p>
                <a:endParaRPr lang="en-GB" dirty="0"/>
              </a:p>
              <a:p>
                <a:endParaRPr lang="en-GB" dirty="0"/>
              </a:p>
            </p:txBody>
          </p:sp>
        </mc:Choice>
        <mc:Fallback xmlns="">
          <p:sp>
            <p:nvSpPr>
              <p:cNvPr id="4" name="Text Placeholder 3">
                <a:extLst>
                  <a:ext uri="{FF2B5EF4-FFF2-40B4-BE49-F238E27FC236}">
                    <a16:creationId xmlns:a16="http://schemas.microsoft.com/office/drawing/2014/main" id="{09569448-EAA4-4046-9A28-FD7F17BFFB7B}"/>
                  </a:ext>
                </a:extLst>
              </p:cNvPr>
              <p:cNvSpPr>
                <a:spLocks noGrp="1" noRot="1" noChangeAspect="1" noMove="1" noResize="1" noEditPoints="1" noAdjustHandles="1" noChangeArrowheads="1" noChangeShapeType="1" noTextEdit="1"/>
              </p:cNvSpPr>
              <p:nvPr>
                <p:ph type="body" sz="half" idx="2"/>
              </p:nvPr>
            </p:nvSpPr>
            <p:spPr>
              <a:xfrm>
                <a:off x="457199" y="1924610"/>
                <a:ext cx="3200401" cy="4371629"/>
              </a:xfrm>
              <a:blipFill>
                <a:blip r:embed="rId2"/>
                <a:stretch>
                  <a:fillRect l="-10476" t="-1395" r="-190"/>
                </a:stretch>
              </a:blipFill>
            </p:spPr>
            <p:txBody>
              <a:bodyPr/>
              <a:lstStyle/>
              <a:p>
                <a:r>
                  <a:rPr lang="en-GB">
                    <a:noFill/>
                  </a:rPr>
                  <a:t> </a:t>
                </a:r>
              </a:p>
            </p:txBody>
          </p:sp>
        </mc:Fallback>
      </mc:AlternateContent>
      <p:pic>
        <p:nvPicPr>
          <p:cNvPr id="8" name="Picture 7">
            <a:extLst>
              <a:ext uri="{FF2B5EF4-FFF2-40B4-BE49-F238E27FC236}">
                <a16:creationId xmlns:a16="http://schemas.microsoft.com/office/drawing/2014/main" id="{272E7940-D971-4498-8136-E71D89C6A181}"/>
              </a:ext>
            </a:extLst>
          </p:cNvPr>
          <p:cNvPicPr>
            <a:picLocks noChangeAspect="1"/>
          </p:cNvPicPr>
          <p:nvPr/>
        </p:nvPicPr>
        <p:blipFill>
          <a:blip r:embed="rId2"/>
          <a:stretch>
            <a:fillRect/>
          </a:stretch>
        </p:blipFill>
        <p:spPr>
          <a:xfrm>
            <a:off x="4800600" y="731520"/>
            <a:ext cx="4752975" cy="1695450"/>
          </a:xfrm>
          <a:prstGeom prst="rect">
            <a:avLst/>
          </a:prstGeom>
          <a:ln>
            <a:noFill/>
          </a:ln>
          <a:effectLst>
            <a:outerShdw blurRad="190500" algn="tl" rotWithShape="0">
              <a:srgbClr val="000000">
                <a:alpha val="70000"/>
              </a:srgbClr>
            </a:outerShdw>
          </a:effectLst>
        </p:spPr>
      </p:pic>
      <p:pic>
        <p:nvPicPr>
          <p:cNvPr id="11" name="Picture 10">
            <a:extLst>
              <a:ext uri="{FF2B5EF4-FFF2-40B4-BE49-F238E27FC236}">
                <a16:creationId xmlns:a16="http://schemas.microsoft.com/office/drawing/2014/main" id="{A0721B18-FED0-4D87-B7AA-11E2B364E1FA}"/>
              </a:ext>
            </a:extLst>
          </p:cNvPr>
          <p:cNvPicPr>
            <a:picLocks noChangeAspect="1"/>
          </p:cNvPicPr>
          <p:nvPr/>
        </p:nvPicPr>
        <p:blipFill>
          <a:blip r:embed="rId3"/>
          <a:stretch>
            <a:fillRect/>
          </a:stretch>
        </p:blipFill>
        <p:spPr>
          <a:xfrm>
            <a:off x="553571" y="5889809"/>
            <a:ext cx="3343237" cy="675155"/>
          </a:xfrm>
          <a:prstGeom prst="rect">
            <a:avLst/>
          </a:prstGeom>
          <a:ln>
            <a:noFill/>
          </a:ln>
          <a:effectLst>
            <a:outerShdw blurRad="190500" algn="tl" rotWithShape="0">
              <a:srgbClr val="000000">
                <a:alpha val="70000"/>
              </a:srgbClr>
            </a:outerShdw>
          </a:effectLst>
        </p:spPr>
      </p:pic>
      <p:pic>
        <p:nvPicPr>
          <p:cNvPr id="12" name="Picture 11">
            <a:extLst>
              <a:ext uri="{FF2B5EF4-FFF2-40B4-BE49-F238E27FC236}">
                <a16:creationId xmlns:a16="http://schemas.microsoft.com/office/drawing/2014/main" id="{35409C78-7503-4FCB-8B88-8FF9049F97B9}"/>
              </a:ext>
            </a:extLst>
          </p:cNvPr>
          <p:cNvPicPr>
            <a:picLocks noChangeAspect="1"/>
          </p:cNvPicPr>
          <p:nvPr/>
        </p:nvPicPr>
        <p:blipFill>
          <a:blip r:embed="rId4"/>
          <a:stretch>
            <a:fillRect/>
          </a:stretch>
        </p:blipFill>
        <p:spPr>
          <a:xfrm>
            <a:off x="4800600" y="2722880"/>
            <a:ext cx="6762750" cy="2676525"/>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838350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BF0F3-391A-4816-B465-D7366D3BAF56}"/>
              </a:ext>
            </a:extLst>
          </p:cNvPr>
          <p:cNvSpPr>
            <a:spLocks noGrp="1"/>
          </p:cNvSpPr>
          <p:nvPr>
            <p:ph type="title"/>
          </p:nvPr>
        </p:nvSpPr>
        <p:spPr/>
        <p:txBody>
          <a:bodyPr>
            <a:normAutofit fontScale="90000"/>
          </a:bodyPr>
          <a:lstStyle/>
          <a:p>
            <a:r>
              <a:rPr lang="en-US" dirty="0"/>
              <a:t>Example 3: </a:t>
            </a:r>
            <a:r>
              <a:rPr lang="en-GB" dirty="0"/>
              <a:t>Matrix Multiplication</a:t>
            </a:r>
          </a:p>
        </p:txBody>
      </p:sp>
      <mc:AlternateContent xmlns:mc="http://schemas.openxmlformats.org/markup-compatibility/2006" xmlns:a14="http://schemas.microsoft.com/office/drawing/2010/main">
        <mc:Choice Requires="a14">
          <p:sp>
            <p:nvSpPr>
              <p:cNvPr id="4" name="Text Placeholder 3">
                <a:extLst>
                  <a:ext uri="{FF2B5EF4-FFF2-40B4-BE49-F238E27FC236}">
                    <a16:creationId xmlns:a16="http://schemas.microsoft.com/office/drawing/2014/main" id="{09569448-EAA4-4046-9A28-FD7F17BFFB7B}"/>
                  </a:ext>
                </a:extLst>
              </p:cNvPr>
              <p:cNvSpPr>
                <a:spLocks noGrp="1"/>
              </p:cNvSpPr>
              <p:nvPr>
                <p:ph type="body" sz="half" idx="2"/>
              </p:nvPr>
            </p:nvSpPr>
            <p:spPr>
              <a:xfrm>
                <a:off x="457199" y="1924610"/>
                <a:ext cx="3200401" cy="4371629"/>
              </a:xfrm>
            </p:spPr>
            <p:txBody>
              <a:bodyPr>
                <a:normAutofit/>
              </a:bodyPr>
              <a:lstStyle/>
              <a:p>
                <a:r>
                  <a:rPr lang="en-GB" dirty="0"/>
                  <a:t>Running time of the algorithm on a particular machine</a:t>
                </a:r>
              </a:p>
              <a:p>
                <a:endParaRPr lang="en-GB" dirty="0"/>
              </a:p>
              <a:p>
                <a:r>
                  <a:rPr lang="en-GB" dirty="0"/>
                  <a:t>where </a:t>
                </a:r>
                <a14:m>
                  <m:oMath xmlns:m="http://schemas.openxmlformats.org/officeDocument/2006/math">
                    <m:sSub>
                      <m:sSubPr>
                        <m:ctrlPr>
                          <a:rPr lang="en-GB" i="1" smtClean="0">
                            <a:latin typeface="Cambria Math" panose="02040503050406030204" pitchFamily="18" charset="0"/>
                          </a:rPr>
                        </m:ctrlPr>
                      </m:sSubPr>
                      <m:e>
                        <m:r>
                          <a:rPr lang="en-US" b="0" i="1" smtClean="0">
                            <a:latin typeface="Cambria Math" panose="02040503050406030204" pitchFamily="18" charset="0"/>
                          </a:rPr>
                          <m:t>𝑐</m:t>
                        </m:r>
                      </m:e>
                      <m:sub>
                        <m:r>
                          <a:rPr lang="en-US" b="0" i="1" smtClean="0">
                            <a:latin typeface="Cambria Math" panose="02040503050406030204" pitchFamily="18" charset="0"/>
                          </a:rPr>
                          <m:t>𝑚</m:t>
                        </m:r>
                      </m:sub>
                    </m:sSub>
                  </m:oMath>
                </a14:m>
                <a:r>
                  <a:rPr lang="en-GB" dirty="0"/>
                  <a:t>is the time of one multiplication on the machine in question.</a:t>
                </a:r>
              </a:p>
              <a:p>
                <a:r>
                  <a:rPr lang="en-GB" dirty="0"/>
                  <a:t>A more accurate estimate if we took into account the time spent on the additions</a:t>
                </a:r>
              </a:p>
              <a:p>
                <a:endParaRPr lang="en-GB" dirty="0"/>
              </a:p>
              <a:p>
                <a:r>
                  <a:rPr lang="en-GB" dirty="0"/>
                  <a:t>where </a:t>
                </a:r>
                <a14:m>
                  <m:oMath xmlns:m="http://schemas.openxmlformats.org/officeDocument/2006/math">
                    <m:sSub>
                      <m:sSubPr>
                        <m:ctrlPr>
                          <a:rPr lang="en-GB" i="1" smtClean="0">
                            <a:latin typeface="Cambria Math" panose="02040503050406030204" pitchFamily="18" charset="0"/>
                          </a:rPr>
                        </m:ctrlPr>
                      </m:sSubPr>
                      <m:e>
                        <m:r>
                          <a:rPr lang="en-US" b="0" i="1" smtClean="0">
                            <a:latin typeface="Cambria Math" panose="02040503050406030204" pitchFamily="18" charset="0"/>
                          </a:rPr>
                          <m:t>𝑐</m:t>
                        </m:r>
                      </m:e>
                      <m:sub>
                        <m:r>
                          <a:rPr lang="en-US" b="0" i="1" smtClean="0">
                            <a:latin typeface="Cambria Math" panose="02040503050406030204" pitchFamily="18" charset="0"/>
                          </a:rPr>
                          <m:t>𝑎</m:t>
                        </m:r>
                      </m:sub>
                    </m:sSub>
                  </m:oMath>
                </a14:m>
                <a:r>
                  <a:rPr lang="en-GB" dirty="0"/>
                  <a:t> is the time of one addition. </a:t>
                </a:r>
              </a:p>
            </p:txBody>
          </p:sp>
        </mc:Choice>
        <mc:Fallback xmlns="">
          <p:sp>
            <p:nvSpPr>
              <p:cNvPr id="4" name="Text Placeholder 3">
                <a:extLst>
                  <a:ext uri="{FF2B5EF4-FFF2-40B4-BE49-F238E27FC236}">
                    <a16:creationId xmlns:a16="http://schemas.microsoft.com/office/drawing/2014/main" id="{09569448-EAA4-4046-9A28-FD7F17BFFB7B}"/>
                  </a:ext>
                </a:extLst>
              </p:cNvPr>
              <p:cNvSpPr>
                <a:spLocks noGrp="1" noRot="1" noChangeAspect="1" noMove="1" noResize="1" noEditPoints="1" noAdjustHandles="1" noChangeArrowheads="1" noChangeShapeType="1" noTextEdit="1"/>
              </p:cNvSpPr>
              <p:nvPr>
                <p:ph type="body" sz="half" idx="2"/>
              </p:nvPr>
            </p:nvSpPr>
            <p:spPr>
              <a:xfrm>
                <a:off x="457199" y="1924610"/>
                <a:ext cx="3200401" cy="4371629"/>
              </a:xfrm>
              <a:blipFill>
                <a:blip r:embed="rId2"/>
                <a:stretch>
                  <a:fillRect l="-1524" t="-1395" r="-3048"/>
                </a:stretch>
              </a:blipFill>
            </p:spPr>
            <p:txBody>
              <a:bodyPr/>
              <a:lstStyle/>
              <a:p>
                <a:r>
                  <a:rPr lang="en-GB">
                    <a:noFill/>
                  </a:rPr>
                  <a:t> </a:t>
                </a:r>
              </a:p>
            </p:txBody>
          </p:sp>
        </mc:Fallback>
      </mc:AlternateContent>
      <p:pic>
        <p:nvPicPr>
          <p:cNvPr id="8" name="Picture 7">
            <a:extLst>
              <a:ext uri="{FF2B5EF4-FFF2-40B4-BE49-F238E27FC236}">
                <a16:creationId xmlns:a16="http://schemas.microsoft.com/office/drawing/2014/main" id="{272E7940-D971-4498-8136-E71D89C6A181}"/>
              </a:ext>
            </a:extLst>
          </p:cNvPr>
          <p:cNvPicPr>
            <a:picLocks noChangeAspect="1"/>
          </p:cNvPicPr>
          <p:nvPr/>
        </p:nvPicPr>
        <p:blipFill>
          <a:blip r:embed="rId3"/>
          <a:stretch>
            <a:fillRect/>
          </a:stretch>
        </p:blipFill>
        <p:spPr>
          <a:xfrm>
            <a:off x="4800600" y="731520"/>
            <a:ext cx="4752975" cy="1695450"/>
          </a:xfrm>
          <a:prstGeom prst="rect">
            <a:avLst/>
          </a:prstGeom>
          <a:ln>
            <a:noFill/>
          </a:ln>
          <a:effectLst>
            <a:outerShdw blurRad="190500" algn="tl" rotWithShape="0">
              <a:srgbClr val="000000">
                <a:alpha val="70000"/>
              </a:srgbClr>
            </a:outerShdw>
          </a:effectLst>
        </p:spPr>
      </p:pic>
      <p:pic>
        <p:nvPicPr>
          <p:cNvPr id="12" name="Picture 11">
            <a:extLst>
              <a:ext uri="{FF2B5EF4-FFF2-40B4-BE49-F238E27FC236}">
                <a16:creationId xmlns:a16="http://schemas.microsoft.com/office/drawing/2014/main" id="{35409C78-7503-4FCB-8B88-8FF9049F97B9}"/>
              </a:ext>
            </a:extLst>
          </p:cNvPr>
          <p:cNvPicPr>
            <a:picLocks noChangeAspect="1"/>
          </p:cNvPicPr>
          <p:nvPr/>
        </p:nvPicPr>
        <p:blipFill>
          <a:blip r:embed="rId4"/>
          <a:stretch>
            <a:fillRect/>
          </a:stretch>
        </p:blipFill>
        <p:spPr>
          <a:xfrm>
            <a:off x="4800600" y="2722880"/>
            <a:ext cx="6762750" cy="2676525"/>
          </a:xfrm>
          <a:prstGeom prst="rect">
            <a:avLst/>
          </a:prstGeom>
          <a:ln>
            <a:noFill/>
          </a:ln>
          <a:effectLst>
            <a:outerShdw blurRad="190500" algn="tl" rotWithShape="0">
              <a:srgbClr val="000000">
                <a:alpha val="70000"/>
              </a:srgbClr>
            </a:outerShdw>
          </a:effectLst>
        </p:spPr>
      </p:pic>
      <p:pic>
        <p:nvPicPr>
          <p:cNvPr id="5" name="Picture 4">
            <a:extLst>
              <a:ext uri="{FF2B5EF4-FFF2-40B4-BE49-F238E27FC236}">
                <a16:creationId xmlns:a16="http://schemas.microsoft.com/office/drawing/2014/main" id="{9387E2B5-4F02-42CE-A50A-9CB0C6019B94}"/>
              </a:ext>
            </a:extLst>
          </p:cNvPr>
          <p:cNvPicPr>
            <a:picLocks noChangeAspect="1"/>
          </p:cNvPicPr>
          <p:nvPr/>
        </p:nvPicPr>
        <p:blipFill>
          <a:blip r:embed="rId5"/>
          <a:stretch>
            <a:fillRect/>
          </a:stretch>
        </p:blipFill>
        <p:spPr>
          <a:xfrm>
            <a:off x="530318" y="2620496"/>
            <a:ext cx="1933575" cy="361950"/>
          </a:xfrm>
          <a:prstGeom prst="rect">
            <a:avLst/>
          </a:prstGeom>
          <a:ln>
            <a:noFill/>
          </a:ln>
          <a:effectLst>
            <a:outerShdw blurRad="190500" algn="tl" rotWithShape="0">
              <a:srgbClr val="000000">
                <a:alpha val="70000"/>
              </a:srgbClr>
            </a:outerShdw>
          </a:effectLst>
        </p:spPr>
      </p:pic>
      <p:pic>
        <p:nvPicPr>
          <p:cNvPr id="7" name="Picture 6">
            <a:extLst>
              <a:ext uri="{FF2B5EF4-FFF2-40B4-BE49-F238E27FC236}">
                <a16:creationId xmlns:a16="http://schemas.microsoft.com/office/drawing/2014/main" id="{DB231BAB-EEA8-499B-BAEF-4F5D671E7C52}"/>
              </a:ext>
            </a:extLst>
          </p:cNvPr>
          <p:cNvPicPr>
            <a:picLocks noChangeAspect="1"/>
          </p:cNvPicPr>
          <p:nvPr/>
        </p:nvPicPr>
        <p:blipFill>
          <a:blip r:embed="rId6"/>
          <a:stretch>
            <a:fillRect/>
          </a:stretch>
        </p:blipFill>
        <p:spPr>
          <a:xfrm>
            <a:off x="530318" y="4924426"/>
            <a:ext cx="3359152" cy="275103"/>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7906717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1B04D-E1EC-4C35-8D09-58213B62C926}"/>
              </a:ext>
            </a:extLst>
          </p:cNvPr>
          <p:cNvSpPr>
            <a:spLocks noGrp="1"/>
          </p:cNvSpPr>
          <p:nvPr>
            <p:ph type="title"/>
          </p:nvPr>
        </p:nvSpPr>
        <p:spPr/>
        <p:txBody>
          <a:bodyPr/>
          <a:lstStyle/>
          <a:p>
            <a:r>
              <a:rPr lang="en-GB" dirty="0">
                <a:ea typeface="ＭＳ Ｐゴシック" panose="020B0600070205080204" pitchFamily="34" charset="-128"/>
              </a:rPr>
              <a:t>Mathematical Analysis of Recursive Algorithms</a:t>
            </a:r>
            <a:endParaRPr lang="en-GB" dirty="0"/>
          </a:p>
        </p:txBody>
      </p:sp>
    </p:spTree>
    <p:extLst>
      <p:ext uri="{BB962C8B-B14F-4D97-AF65-F5344CB8AC3E}">
        <p14:creationId xmlns:p14="http://schemas.microsoft.com/office/powerpoint/2010/main" val="3778091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12AAF-6897-4DB9-863E-BD606E7E1BA3}"/>
              </a:ext>
            </a:extLst>
          </p:cNvPr>
          <p:cNvSpPr>
            <a:spLocks noGrp="1"/>
          </p:cNvSpPr>
          <p:nvPr>
            <p:ph type="title"/>
          </p:nvPr>
        </p:nvSpPr>
        <p:spPr/>
        <p:txBody>
          <a:bodyPr/>
          <a:lstStyle/>
          <a:p>
            <a:r>
              <a:rPr lang="en-US" dirty="0"/>
              <a:t>Analysis</a:t>
            </a:r>
            <a:r>
              <a:rPr lang="en-GB" dirty="0"/>
              <a:t> of algorithms</a:t>
            </a:r>
          </a:p>
        </p:txBody>
      </p:sp>
      <p:sp>
        <p:nvSpPr>
          <p:cNvPr id="3" name="Content Placeholder 2">
            <a:extLst>
              <a:ext uri="{FF2B5EF4-FFF2-40B4-BE49-F238E27FC236}">
                <a16:creationId xmlns:a16="http://schemas.microsoft.com/office/drawing/2014/main" id="{50FB3BDC-E602-410D-9D63-2358BFF6E529}"/>
              </a:ext>
            </a:extLst>
          </p:cNvPr>
          <p:cNvSpPr>
            <a:spLocks noGrp="1"/>
          </p:cNvSpPr>
          <p:nvPr>
            <p:ph idx="1"/>
          </p:nvPr>
        </p:nvSpPr>
        <p:spPr/>
        <p:txBody>
          <a:bodyPr>
            <a:normAutofit fontScale="92500" lnSpcReduction="20000"/>
          </a:bodyPr>
          <a:lstStyle/>
          <a:p>
            <a:r>
              <a:rPr lang="en-GB" sz="2400" dirty="0"/>
              <a:t>Dimensions</a:t>
            </a:r>
            <a:r>
              <a:rPr lang="en-US" altLang="en-US" sz="2800" dirty="0"/>
              <a:t>:</a:t>
            </a:r>
          </a:p>
          <a:p>
            <a:pPr lvl="1"/>
            <a:r>
              <a:rPr lang="en-US" altLang="en-US" sz="2400" dirty="0"/>
              <a:t>Generality</a:t>
            </a:r>
          </a:p>
          <a:p>
            <a:pPr lvl="1"/>
            <a:r>
              <a:rPr lang="en-US" altLang="en-US" sz="2400" dirty="0">
                <a:solidFill>
                  <a:schemeClr val="tx2"/>
                </a:solidFill>
              </a:rPr>
              <a:t>Simplicity </a:t>
            </a:r>
          </a:p>
          <a:p>
            <a:pPr lvl="1"/>
            <a:r>
              <a:rPr lang="en-US" altLang="en-US" sz="2400" dirty="0"/>
              <a:t>Time efficiency</a:t>
            </a:r>
          </a:p>
          <a:p>
            <a:pPr lvl="1"/>
            <a:r>
              <a:rPr lang="en-US" altLang="en-US" sz="2400" dirty="0"/>
              <a:t>Space efficiency</a:t>
            </a:r>
          </a:p>
          <a:p>
            <a:r>
              <a:rPr lang="en-GB" dirty="0"/>
              <a:t>The term “analysis of algorithms” is usually used in a narrower, technical sense to mean an investigation of an algorithm’s efficiency with respect to two resources: running time and memory space</a:t>
            </a:r>
          </a:p>
          <a:p>
            <a:pPr lvl="1"/>
            <a:endParaRPr lang="en-US" altLang="en-US" dirty="0"/>
          </a:p>
          <a:p>
            <a:r>
              <a:rPr lang="en-US" altLang="en-US" sz="2800" dirty="0"/>
              <a:t>Approaches:</a:t>
            </a:r>
            <a:r>
              <a:rPr lang="en-US" altLang="en-US" dirty="0"/>
              <a:t> </a:t>
            </a:r>
          </a:p>
          <a:p>
            <a:pPr lvl="1"/>
            <a:r>
              <a:rPr lang="en-US" altLang="en-US" sz="2400" dirty="0"/>
              <a:t>Theoretical analysis</a:t>
            </a:r>
          </a:p>
          <a:p>
            <a:pPr lvl="1"/>
            <a:r>
              <a:rPr lang="en-US" altLang="en-US" sz="2400" dirty="0">
                <a:solidFill>
                  <a:schemeClr val="tx2"/>
                </a:solidFill>
              </a:rPr>
              <a:t>Empirical analysis</a:t>
            </a:r>
          </a:p>
        </p:txBody>
      </p:sp>
    </p:spTree>
    <p:extLst>
      <p:ext uri="{BB962C8B-B14F-4D97-AF65-F5344CB8AC3E}">
        <p14:creationId xmlns:p14="http://schemas.microsoft.com/office/powerpoint/2010/main" val="11895887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052AA-C535-42F8-8778-E5BF97190B43}"/>
              </a:ext>
            </a:extLst>
          </p:cNvPr>
          <p:cNvSpPr>
            <a:spLocks noGrp="1"/>
          </p:cNvSpPr>
          <p:nvPr>
            <p:ph type="title"/>
          </p:nvPr>
        </p:nvSpPr>
        <p:spPr/>
        <p:txBody>
          <a:bodyPr/>
          <a:lstStyle/>
          <a:p>
            <a:r>
              <a:rPr lang="en-GB" dirty="0"/>
              <a:t>General Plan for </a:t>
            </a:r>
            <a:r>
              <a:rPr lang="en-GB" dirty="0" err="1"/>
              <a:t>Analyzing</a:t>
            </a:r>
            <a:r>
              <a:rPr lang="en-GB" dirty="0"/>
              <a:t> the Time Efficiency of Recursive Algorithms</a:t>
            </a:r>
          </a:p>
        </p:txBody>
      </p:sp>
      <p:sp>
        <p:nvSpPr>
          <p:cNvPr id="3" name="Content Placeholder 2">
            <a:extLst>
              <a:ext uri="{FF2B5EF4-FFF2-40B4-BE49-F238E27FC236}">
                <a16:creationId xmlns:a16="http://schemas.microsoft.com/office/drawing/2014/main" id="{F1C02DE8-69E0-42CC-86AB-29128BA86D69}"/>
              </a:ext>
            </a:extLst>
          </p:cNvPr>
          <p:cNvSpPr>
            <a:spLocks noGrp="1"/>
          </p:cNvSpPr>
          <p:nvPr>
            <p:ph idx="1"/>
          </p:nvPr>
        </p:nvSpPr>
        <p:spPr/>
        <p:txBody>
          <a:bodyPr/>
          <a:lstStyle/>
          <a:p>
            <a:pPr marL="457200" indent="-457200">
              <a:buFont typeface="+mj-lt"/>
              <a:buAutoNum type="arabicPeriod"/>
            </a:pPr>
            <a:r>
              <a:rPr lang="en-GB" dirty="0"/>
              <a:t>Decide on a parameter (or parameters) indicating an input’s size.</a:t>
            </a:r>
          </a:p>
          <a:p>
            <a:pPr marL="457200" indent="-457200">
              <a:buFont typeface="+mj-lt"/>
              <a:buAutoNum type="arabicPeriod"/>
            </a:pPr>
            <a:r>
              <a:rPr lang="en-GB" dirty="0"/>
              <a:t>Identify the algorithm’s basic operation.</a:t>
            </a:r>
          </a:p>
          <a:p>
            <a:pPr marL="457200" indent="-457200">
              <a:buFont typeface="+mj-lt"/>
              <a:buAutoNum type="arabicPeriod"/>
            </a:pPr>
            <a:r>
              <a:rPr lang="en-GB" dirty="0"/>
              <a:t>Check whether the number of times the basic operation is executed can vary on different inputs of the same size; if it can, the worst-case, average-case, and best-case efficiencies must be investigated separately. </a:t>
            </a:r>
          </a:p>
          <a:p>
            <a:pPr marL="457200" indent="-457200">
              <a:buFont typeface="+mj-lt"/>
              <a:buAutoNum type="arabicPeriod"/>
            </a:pPr>
            <a:r>
              <a:rPr lang="en-GB" dirty="0"/>
              <a:t>Set up a recurrence relation, with an appropriate initial condition, for the number of times the basic operation is executed.</a:t>
            </a:r>
          </a:p>
          <a:p>
            <a:pPr marL="457200" indent="-457200">
              <a:buFont typeface="+mj-lt"/>
              <a:buAutoNum type="arabicPeriod"/>
            </a:pPr>
            <a:r>
              <a:rPr lang="en-GB" dirty="0"/>
              <a:t>Solve the recurrence or, at least, ascertain the order of growth of its solution</a:t>
            </a:r>
          </a:p>
        </p:txBody>
      </p:sp>
    </p:spTree>
    <p:extLst>
      <p:ext uri="{BB962C8B-B14F-4D97-AF65-F5344CB8AC3E}">
        <p14:creationId xmlns:p14="http://schemas.microsoft.com/office/powerpoint/2010/main" val="9834619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296F2-833E-4391-9C57-EBE2DC7D944B}"/>
              </a:ext>
            </a:extLst>
          </p:cNvPr>
          <p:cNvSpPr>
            <a:spLocks noGrp="1"/>
          </p:cNvSpPr>
          <p:nvPr>
            <p:ph type="title"/>
          </p:nvPr>
        </p:nvSpPr>
        <p:spPr/>
        <p:txBody>
          <a:bodyPr/>
          <a:lstStyle/>
          <a:p>
            <a:r>
              <a:rPr lang="en-US" dirty="0"/>
              <a:t>Example 1: </a:t>
            </a:r>
            <a:r>
              <a:rPr lang="en-GB" dirty="0"/>
              <a:t>Factorial</a:t>
            </a:r>
          </a:p>
        </p:txBody>
      </p:sp>
      <p:sp>
        <p:nvSpPr>
          <p:cNvPr id="4" name="Text Placeholder 3">
            <a:extLst>
              <a:ext uri="{FF2B5EF4-FFF2-40B4-BE49-F238E27FC236}">
                <a16:creationId xmlns:a16="http://schemas.microsoft.com/office/drawing/2014/main" id="{469B6871-E81D-495E-A785-D283F0C707A1}"/>
              </a:ext>
            </a:extLst>
          </p:cNvPr>
          <p:cNvSpPr>
            <a:spLocks noGrp="1"/>
          </p:cNvSpPr>
          <p:nvPr>
            <p:ph type="body" sz="half" idx="2"/>
          </p:nvPr>
        </p:nvSpPr>
        <p:spPr/>
        <p:txBody>
          <a:bodyPr>
            <a:normAutofit fontScale="92500" lnSpcReduction="10000"/>
          </a:bodyPr>
          <a:lstStyle/>
          <a:p>
            <a:r>
              <a:rPr lang="en-GB" dirty="0"/>
              <a:t>For simplicity, we consider n itself as an indicator of this algorithm’s input size (rather than the number of bits in its binary expansion)</a:t>
            </a:r>
          </a:p>
          <a:p>
            <a:r>
              <a:rPr lang="en-GB" dirty="0"/>
              <a:t>The basic operation of the algorithm is multiplication, whose number of executions we denote M(n).</a:t>
            </a:r>
          </a:p>
          <a:p>
            <a:r>
              <a:rPr lang="en-GB" dirty="0"/>
              <a:t>we use what can be called the method of backward substitutions</a:t>
            </a:r>
          </a:p>
          <a:p>
            <a:r>
              <a:rPr lang="en-GB" dirty="0"/>
              <a:t>Take advantage of the initial condition given. Since it is specified for n = 0, we have to substitute </a:t>
            </a:r>
            <a:r>
              <a:rPr lang="en-GB" dirty="0" err="1"/>
              <a:t>i</a:t>
            </a:r>
            <a:r>
              <a:rPr lang="en-GB" dirty="0"/>
              <a:t> = n in the pattern’s formula to get the ultimate result of our backward substitutions</a:t>
            </a:r>
          </a:p>
        </p:txBody>
      </p:sp>
      <p:pic>
        <p:nvPicPr>
          <p:cNvPr id="8" name="Picture 7">
            <a:extLst>
              <a:ext uri="{FF2B5EF4-FFF2-40B4-BE49-F238E27FC236}">
                <a16:creationId xmlns:a16="http://schemas.microsoft.com/office/drawing/2014/main" id="{5B30156C-6EB7-4FDE-8A41-3F4986E16FB9}"/>
              </a:ext>
            </a:extLst>
          </p:cNvPr>
          <p:cNvPicPr>
            <a:picLocks noChangeAspect="1"/>
          </p:cNvPicPr>
          <p:nvPr/>
        </p:nvPicPr>
        <p:blipFill>
          <a:blip r:embed="rId2"/>
          <a:stretch>
            <a:fillRect/>
          </a:stretch>
        </p:blipFill>
        <p:spPr>
          <a:xfrm>
            <a:off x="4897755" y="594359"/>
            <a:ext cx="6419850" cy="1666875"/>
          </a:xfrm>
          <a:prstGeom prst="rect">
            <a:avLst/>
          </a:prstGeom>
          <a:ln>
            <a:noFill/>
          </a:ln>
          <a:effectLst>
            <a:outerShdw blurRad="190500" algn="tl" rotWithShape="0">
              <a:srgbClr val="000000">
                <a:alpha val="70000"/>
              </a:srgbClr>
            </a:outerShdw>
          </a:effectLst>
        </p:spPr>
      </p:pic>
      <p:pic>
        <p:nvPicPr>
          <p:cNvPr id="10" name="Picture 9">
            <a:extLst>
              <a:ext uri="{FF2B5EF4-FFF2-40B4-BE49-F238E27FC236}">
                <a16:creationId xmlns:a16="http://schemas.microsoft.com/office/drawing/2014/main" id="{5F054A37-AC7B-4076-83A8-D1C9ACF84302}"/>
              </a:ext>
            </a:extLst>
          </p:cNvPr>
          <p:cNvPicPr>
            <a:picLocks noChangeAspect="1"/>
          </p:cNvPicPr>
          <p:nvPr/>
        </p:nvPicPr>
        <p:blipFill>
          <a:blip r:embed="rId3"/>
          <a:stretch>
            <a:fillRect/>
          </a:stretch>
        </p:blipFill>
        <p:spPr>
          <a:xfrm>
            <a:off x="4942842" y="3306762"/>
            <a:ext cx="3581400" cy="752475"/>
          </a:xfrm>
          <a:prstGeom prst="rect">
            <a:avLst/>
          </a:prstGeom>
          <a:ln>
            <a:noFill/>
          </a:ln>
          <a:effectLst>
            <a:outerShdw blurRad="190500" algn="tl" rotWithShape="0">
              <a:srgbClr val="000000">
                <a:alpha val="70000"/>
              </a:srgbClr>
            </a:outerShdw>
          </a:effectLst>
        </p:spPr>
      </p:pic>
      <p:pic>
        <p:nvPicPr>
          <p:cNvPr id="12" name="Picture 11">
            <a:extLst>
              <a:ext uri="{FF2B5EF4-FFF2-40B4-BE49-F238E27FC236}">
                <a16:creationId xmlns:a16="http://schemas.microsoft.com/office/drawing/2014/main" id="{30527D26-6F26-404F-9151-064B70E0A4AB}"/>
              </a:ext>
            </a:extLst>
          </p:cNvPr>
          <p:cNvPicPr>
            <a:picLocks noChangeAspect="1"/>
          </p:cNvPicPr>
          <p:nvPr/>
        </p:nvPicPr>
        <p:blipFill>
          <a:blip r:embed="rId4"/>
          <a:stretch>
            <a:fillRect/>
          </a:stretch>
        </p:blipFill>
        <p:spPr>
          <a:xfrm>
            <a:off x="4918075" y="2415542"/>
            <a:ext cx="6057900" cy="733425"/>
          </a:xfrm>
          <a:prstGeom prst="rect">
            <a:avLst/>
          </a:prstGeom>
          <a:ln>
            <a:noFill/>
          </a:ln>
          <a:effectLst>
            <a:outerShdw blurRad="190500" algn="tl" rotWithShape="0">
              <a:srgbClr val="000000">
                <a:alpha val="70000"/>
              </a:srgbClr>
            </a:outerShdw>
          </a:effectLst>
        </p:spPr>
      </p:pic>
      <p:pic>
        <p:nvPicPr>
          <p:cNvPr id="14" name="Picture 13">
            <a:extLst>
              <a:ext uri="{FF2B5EF4-FFF2-40B4-BE49-F238E27FC236}">
                <a16:creationId xmlns:a16="http://schemas.microsoft.com/office/drawing/2014/main" id="{07B6DF7C-3223-4F51-887E-2992F6C1C75F}"/>
              </a:ext>
            </a:extLst>
          </p:cNvPr>
          <p:cNvPicPr>
            <a:picLocks noChangeAspect="1"/>
          </p:cNvPicPr>
          <p:nvPr/>
        </p:nvPicPr>
        <p:blipFill>
          <a:blip r:embed="rId5"/>
          <a:stretch>
            <a:fillRect/>
          </a:stretch>
        </p:blipFill>
        <p:spPr>
          <a:xfrm>
            <a:off x="4938395" y="4247512"/>
            <a:ext cx="6391275" cy="1095375"/>
          </a:xfrm>
          <a:prstGeom prst="rect">
            <a:avLst/>
          </a:prstGeom>
          <a:ln>
            <a:noFill/>
          </a:ln>
          <a:effectLst>
            <a:outerShdw blurRad="190500" algn="tl" rotWithShape="0">
              <a:srgbClr val="000000">
                <a:alpha val="70000"/>
              </a:srgbClr>
            </a:outerShdw>
          </a:effectLst>
        </p:spPr>
      </p:pic>
      <p:pic>
        <p:nvPicPr>
          <p:cNvPr id="16" name="Picture 15">
            <a:extLst>
              <a:ext uri="{FF2B5EF4-FFF2-40B4-BE49-F238E27FC236}">
                <a16:creationId xmlns:a16="http://schemas.microsoft.com/office/drawing/2014/main" id="{1A7C32C0-F4D8-43DC-902F-CE4CD5AA176F}"/>
              </a:ext>
            </a:extLst>
          </p:cNvPr>
          <p:cNvPicPr>
            <a:picLocks noChangeAspect="1"/>
          </p:cNvPicPr>
          <p:nvPr/>
        </p:nvPicPr>
        <p:blipFill>
          <a:blip r:embed="rId6"/>
          <a:stretch>
            <a:fillRect/>
          </a:stretch>
        </p:blipFill>
        <p:spPr>
          <a:xfrm>
            <a:off x="4928235" y="5538150"/>
            <a:ext cx="5638800" cy="466725"/>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8728520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F6E1A-6A2F-4240-B559-906CBFCE65E6}"/>
              </a:ext>
            </a:extLst>
          </p:cNvPr>
          <p:cNvSpPr>
            <a:spLocks noGrp="1"/>
          </p:cNvSpPr>
          <p:nvPr>
            <p:ph type="title"/>
          </p:nvPr>
        </p:nvSpPr>
        <p:spPr>
          <a:xfrm>
            <a:off x="457200" y="594359"/>
            <a:ext cx="3302000" cy="1339216"/>
          </a:xfrm>
        </p:spPr>
        <p:txBody>
          <a:bodyPr>
            <a:normAutofit fontScale="90000"/>
          </a:bodyPr>
          <a:lstStyle/>
          <a:p>
            <a:r>
              <a:rPr lang="en-US" dirty="0"/>
              <a:t>Example 2: </a:t>
            </a:r>
            <a:r>
              <a:rPr lang="en-GB" dirty="0"/>
              <a:t>Number of binary digits</a:t>
            </a:r>
          </a:p>
        </p:txBody>
      </p:sp>
      <mc:AlternateContent xmlns:mc="http://schemas.openxmlformats.org/markup-compatibility/2006" xmlns:a14="http://schemas.microsoft.com/office/drawing/2010/main">
        <mc:Choice Requires="a14">
          <p:sp>
            <p:nvSpPr>
              <p:cNvPr id="4" name="Text Placeholder 3">
                <a:extLst>
                  <a:ext uri="{FF2B5EF4-FFF2-40B4-BE49-F238E27FC236}">
                    <a16:creationId xmlns:a16="http://schemas.microsoft.com/office/drawing/2014/main" id="{E36204C6-0E15-4172-BEDB-20345028180C}"/>
                  </a:ext>
                </a:extLst>
              </p:cNvPr>
              <p:cNvSpPr>
                <a:spLocks noGrp="1"/>
              </p:cNvSpPr>
              <p:nvPr>
                <p:ph type="body" sz="half" idx="2"/>
              </p:nvPr>
            </p:nvSpPr>
            <p:spPr/>
            <p:txBody>
              <a:bodyPr>
                <a:normAutofit fontScale="92500" lnSpcReduction="20000"/>
              </a:bodyPr>
              <a:lstStyle/>
              <a:p>
                <a:r>
                  <a:rPr lang="en-GB" dirty="0"/>
                  <a:t>Let us set up a recurrence and an initial condition for the number of additions A(n) made by the algorithm. The number of additions made in computing </a:t>
                </a:r>
                <a:r>
                  <a:rPr lang="en-GB" dirty="0" err="1"/>
                  <a:t>BinRec</a:t>
                </a:r>
                <a:r>
                  <a:rPr lang="en-GB" dirty="0"/>
                  <a:t>(n/2) is A(n/2), plus one more addition is made by the algorithm to increase the returned value by 1. </a:t>
                </a:r>
              </a:p>
              <a:p>
                <a:r>
                  <a:rPr lang="en-GB" dirty="0"/>
                  <a:t>The presence of n/2 in the function’s argument makes the method of backward substitutions stumble on values of n that are not powers of 2.</a:t>
                </a:r>
              </a:p>
              <a:p>
                <a:r>
                  <a:rPr lang="en-GB" dirty="0"/>
                  <a:t>Therefore, the standard approach to solving such a recurrence is to solve it only for </a:t>
                </a:r>
                <a14:m>
                  <m:oMath xmlns:m="http://schemas.openxmlformats.org/officeDocument/2006/math">
                    <m:r>
                      <m:rPr>
                        <m:sty m:val="p"/>
                      </m:rPr>
                      <a:rPr lang="en-US" b="0" i="0" smtClean="0">
                        <a:latin typeface="Cambria Math" panose="02040503050406030204" pitchFamily="18" charset="0"/>
                      </a:rPr>
                      <m:t>n</m:t>
                    </m:r>
                    <m:r>
                      <a:rPr lang="en-GB" i="1" smtClean="0">
                        <a:latin typeface="Cambria Math" panose="02040503050406030204" pitchFamily="18" charset="0"/>
                      </a:rPr>
                      <m:t>=</m:t>
                    </m:r>
                    <m:sSup>
                      <m:sSupPr>
                        <m:ctrlPr>
                          <a:rPr lang="en-GB" i="1" smtClean="0">
                            <a:latin typeface="Cambria Math" panose="02040503050406030204" pitchFamily="18" charset="0"/>
                          </a:rPr>
                        </m:ctrlPr>
                      </m:sSupPr>
                      <m:e>
                        <m:r>
                          <a:rPr lang="en-US" b="0" i="1" smtClean="0">
                            <a:latin typeface="Cambria Math" panose="02040503050406030204" pitchFamily="18" charset="0"/>
                          </a:rPr>
                          <m:t>2</m:t>
                        </m:r>
                      </m:e>
                      <m:sup>
                        <m:r>
                          <a:rPr lang="en-US" b="0" i="1" smtClean="0">
                            <a:latin typeface="Cambria Math" panose="02040503050406030204" pitchFamily="18" charset="0"/>
                          </a:rPr>
                          <m:t>𝑘</m:t>
                        </m:r>
                      </m:sup>
                    </m:sSup>
                  </m:oMath>
                </a14:m>
                <a:r>
                  <a:rPr lang="en-GB" dirty="0"/>
                  <a:t> and then take advantage of the theorem called the smoothness rule</a:t>
                </a:r>
              </a:p>
            </p:txBody>
          </p:sp>
        </mc:Choice>
        <mc:Fallback xmlns="">
          <p:sp>
            <p:nvSpPr>
              <p:cNvPr id="4" name="Text Placeholder 3">
                <a:extLst>
                  <a:ext uri="{FF2B5EF4-FFF2-40B4-BE49-F238E27FC236}">
                    <a16:creationId xmlns:a16="http://schemas.microsoft.com/office/drawing/2014/main" id="{E36204C6-0E15-4172-BEDB-20345028180C}"/>
                  </a:ext>
                </a:extLst>
              </p:cNvPr>
              <p:cNvSpPr>
                <a:spLocks noGrp="1" noRot="1" noChangeAspect="1" noMove="1" noResize="1" noEditPoints="1" noAdjustHandles="1" noChangeArrowheads="1" noChangeShapeType="1" noTextEdit="1"/>
              </p:cNvSpPr>
              <p:nvPr>
                <p:ph type="body" sz="half" idx="2"/>
              </p:nvPr>
            </p:nvSpPr>
            <p:spPr>
              <a:blipFill>
                <a:blip r:embed="rId2"/>
                <a:stretch>
                  <a:fillRect l="-1143" t="-1953" r="-2095"/>
                </a:stretch>
              </a:blipFill>
            </p:spPr>
            <p:txBody>
              <a:bodyPr/>
              <a:lstStyle/>
              <a:p>
                <a:r>
                  <a:rPr lang="en-GB">
                    <a:noFill/>
                  </a:rPr>
                  <a:t> </a:t>
                </a:r>
              </a:p>
            </p:txBody>
          </p:sp>
        </mc:Fallback>
      </mc:AlternateContent>
      <p:pic>
        <p:nvPicPr>
          <p:cNvPr id="6" name="Picture 5">
            <a:extLst>
              <a:ext uri="{FF2B5EF4-FFF2-40B4-BE49-F238E27FC236}">
                <a16:creationId xmlns:a16="http://schemas.microsoft.com/office/drawing/2014/main" id="{F0CF9985-B95C-41D0-B8C2-FA259CE17E16}"/>
              </a:ext>
            </a:extLst>
          </p:cNvPr>
          <p:cNvPicPr>
            <a:picLocks noChangeAspect="1"/>
          </p:cNvPicPr>
          <p:nvPr/>
        </p:nvPicPr>
        <p:blipFill>
          <a:blip r:embed="rId3"/>
          <a:stretch>
            <a:fillRect/>
          </a:stretch>
        </p:blipFill>
        <p:spPr>
          <a:xfrm>
            <a:off x="4800600" y="304800"/>
            <a:ext cx="5867400" cy="1390650"/>
          </a:xfrm>
          <a:prstGeom prst="rect">
            <a:avLst/>
          </a:prstGeom>
          <a:ln>
            <a:noFill/>
          </a:ln>
          <a:effectLst>
            <a:outerShdw blurRad="190500" algn="tl" rotWithShape="0">
              <a:srgbClr val="000000">
                <a:alpha val="70000"/>
              </a:srgbClr>
            </a:outerShdw>
          </a:effectLst>
        </p:spPr>
      </p:pic>
      <p:pic>
        <p:nvPicPr>
          <p:cNvPr id="10" name="Picture 9">
            <a:extLst>
              <a:ext uri="{FF2B5EF4-FFF2-40B4-BE49-F238E27FC236}">
                <a16:creationId xmlns:a16="http://schemas.microsoft.com/office/drawing/2014/main" id="{AC600479-22A1-412C-9737-563A8339DA1E}"/>
              </a:ext>
            </a:extLst>
          </p:cNvPr>
          <p:cNvPicPr>
            <a:picLocks noChangeAspect="1"/>
          </p:cNvPicPr>
          <p:nvPr/>
        </p:nvPicPr>
        <p:blipFill>
          <a:blip r:embed="rId4"/>
          <a:stretch>
            <a:fillRect/>
          </a:stretch>
        </p:blipFill>
        <p:spPr>
          <a:xfrm>
            <a:off x="5867402" y="1856913"/>
            <a:ext cx="2667000" cy="361950"/>
          </a:xfrm>
          <a:prstGeom prst="rect">
            <a:avLst/>
          </a:prstGeom>
          <a:ln>
            <a:noFill/>
          </a:ln>
          <a:effectLst>
            <a:outerShdw blurRad="190500" algn="tl" rotWithShape="0">
              <a:srgbClr val="000000">
                <a:alpha val="70000"/>
              </a:srgbClr>
            </a:outerShdw>
          </a:effectLst>
        </p:spPr>
      </p:pic>
      <p:pic>
        <p:nvPicPr>
          <p:cNvPr id="12" name="Picture 11">
            <a:extLst>
              <a:ext uri="{FF2B5EF4-FFF2-40B4-BE49-F238E27FC236}">
                <a16:creationId xmlns:a16="http://schemas.microsoft.com/office/drawing/2014/main" id="{4732A338-02A0-4F7A-B527-F366799E335D}"/>
              </a:ext>
            </a:extLst>
          </p:cNvPr>
          <p:cNvPicPr>
            <a:picLocks noChangeAspect="1"/>
          </p:cNvPicPr>
          <p:nvPr/>
        </p:nvPicPr>
        <p:blipFill>
          <a:blip r:embed="rId5"/>
          <a:stretch>
            <a:fillRect/>
          </a:stretch>
        </p:blipFill>
        <p:spPr>
          <a:xfrm>
            <a:off x="4838700" y="2390486"/>
            <a:ext cx="2638425" cy="733425"/>
          </a:xfrm>
          <a:prstGeom prst="rect">
            <a:avLst/>
          </a:prstGeom>
          <a:ln>
            <a:noFill/>
          </a:ln>
          <a:effectLst>
            <a:outerShdw blurRad="190500" algn="tl" rotWithShape="0">
              <a:srgbClr val="000000">
                <a:alpha val="70000"/>
              </a:srgbClr>
            </a:outerShdw>
          </a:effectLst>
        </p:spPr>
      </p:pic>
      <p:pic>
        <p:nvPicPr>
          <p:cNvPr id="14" name="Picture 13">
            <a:extLst>
              <a:ext uri="{FF2B5EF4-FFF2-40B4-BE49-F238E27FC236}">
                <a16:creationId xmlns:a16="http://schemas.microsoft.com/office/drawing/2014/main" id="{06446A7A-B920-4B68-B4ED-56401E5D186C}"/>
              </a:ext>
            </a:extLst>
          </p:cNvPr>
          <p:cNvPicPr>
            <a:picLocks noChangeAspect="1"/>
          </p:cNvPicPr>
          <p:nvPr/>
        </p:nvPicPr>
        <p:blipFill>
          <a:blip r:embed="rId6"/>
          <a:stretch>
            <a:fillRect/>
          </a:stretch>
        </p:blipFill>
        <p:spPr>
          <a:xfrm>
            <a:off x="4838700" y="1837863"/>
            <a:ext cx="914400" cy="400050"/>
          </a:xfrm>
          <a:prstGeom prst="rect">
            <a:avLst/>
          </a:prstGeom>
          <a:ln>
            <a:noFill/>
          </a:ln>
          <a:effectLst>
            <a:outerShdw blurRad="190500" algn="tl" rotWithShape="0">
              <a:srgbClr val="000000">
                <a:alpha val="70000"/>
              </a:srgbClr>
            </a:outerShdw>
          </a:effectLst>
        </p:spPr>
      </p:pic>
      <p:pic>
        <p:nvPicPr>
          <p:cNvPr id="16" name="Picture 15">
            <a:extLst>
              <a:ext uri="{FF2B5EF4-FFF2-40B4-BE49-F238E27FC236}">
                <a16:creationId xmlns:a16="http://schemas.microsoft.com/office/drawing/2014/main" id="{EEA3ED1A-2537-43D7-ACF2-FDDFFCA842A4}"/>
              </a:ext>
            </a:extLst>
          </p:cNvPr>
          <p:cNvPicPr>
            <a:picLocks noChangeAspect="1"/>
          </p:cNvPicPr>
          <p:nvPr/>
        </p:nvPicPr>
        <p:blipFill>
          <a:blip r:embed="rId7"/>
          <a:stretch>
            <a:fillRect/>
          </a:stretch>
        </p:blipFill>
        <p:spPr>
          <a:xfrm>
            <a:off x="4838700" y="3276484"/>
            <a:ext cx="5819775" cy="2009775"/>
          </a:xfrm>
          <a:prstGeom prst="rect">
            <a:avLst/>
          </a:prstGeom>
          <a:ln>
            <a:noFill/>
          </a:ln>
          <a:effectLst>
            <a:outerShdw blurRad="190500" algn="tl" rotWithShape="0">
              <a:srgbClr val="000000">
                <a:alpha val="70000"/>
              </a:srgbClr>
            </a:outerShdw>
          </a:effectLst>
        </p:spPr>
      </p:pic>
      <p:pic>
        <p:nvPicPr>
          <p:cNvPr id="18" name="Picture 17">
            <a:extLst>
              <a:ext uri="{FF2B5EF4-FFF2-40B4-BE49-F238E27FC236}">
                <a16:creationId xmlns:a16="http://schemas.microsoft.com/office/drawing/2014/main" id="{1DC27BF6-C517-4DC0-B031-8AD64639516C}"/>
              </a:ext>
            </a:extLst>
          </p:cNvPr>
          <p:cNvPicPr>
            <a:picLocks noChangeAspect="1"/>
          </p:cNvPicPr>
          <p:nvPr/>
        </p:nvPicPr>
        <p:blipFill>
          <a:blip r:embed="rId8"/>
          <a:stretch>
            <a:fillRect/>
          </a:stretch>
        </p:blipFill>
        <p:spPr>
          <a:xfrm>
            <a:off x="4843462" y="5448992"/>
            <a:ext cx="1819275" cy="323850"/>
          </a:xfrm>
          <a:prstGeom prst="rect">
            <a:avLst/>
          </a:prstGeom>
          <a:ln>
            <a:noFill/>
          </a:ln>
          <a:effectLst>
            <a:outerShdw blurRad="190500" algn="tl" rotWithShape="0">
              <a:srgbClr val="000000">
                <a:alpha val="70000"/>
              </a:srgbClr>
            </a:outerShdw>
          </a:effectLst>
        </p:spPr>
      </p:pic>
      <p:pic>
        <p:nvPicPr>
          <p:cNvPr id="20" name="Picture 19">
            <a:extLst>
              <a:ext uri="{FF2B5EF4-FFF2-40B4-BE49-F238E27FC236}">
                <a16:creationId xmlns:a16="http://schemas.microsoft.com/office/drawing/2014/main" id="{BBFA9C9B-16D3-4925-80EA-29150342CAAE}"/>
              </a:ext>
            </a:extLst>
          </p:cNvPr>
          <p:cNvPicPr>
            <a:picLocks noChangeAspect="1"/>
          </p:cNvPicPr>
          <p:nvPr/>
        </p:nvPicPr>
        <p:blipFill>
          <a:blip r:embed="rId9"/>
          <a:stretch>
            <a:fillRect/>
          </a:stretch>
        </p:blipFill>
        <p:spPr>
          <a:xfrm>
            <a:off x="4838700" y="5930494"/>
            <a:ext cx="2143125" cy="352425"/>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3133342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1C69B-7A9F-49D3-B130-A75875EC9447}"/>
              </a:ext>
            </a:extLst>
          </p:cNvPr>
          <p:cNvSpPr>
            <a:spLocks noGrp="1"/>
          </p:cNvSpPr>
          <p:nvPr>
            <p:ph type="title"/>
          </p:nvPr>
        </p:nvSpPr>
        <p:spPr/>
        <p:txBody>
          <a:bodyPr/>
          <a:lstStyle/>
          <a:p>
            <a:r>
              <a:rPr lang="en-US" dirty="0"/>
              <a:t>Example 3: </a:t>
            </a:r>
            <a:r>
              <a:rPr lang="en-GB" dirty="0"/>
              <a:t>Tower of Hanoi</a:t>
            </a:r>
          </a:p>
        </p:txBody>
      </p:sp>
      <p:sp>
        <p:nvSpPr>
          <p:cNvPr id="4" name="Text Placeholder 3">
            <a:extLst>
              <a:ext uri="{FF2B5EF4-FFF2-40B4-BE49-F238E27FC236}">
                <a16:creationId xmlns:a16="http://schemas.microsoft.com/office/drawing/2014/main" id="{687344E9-BF37-499D-90C8-6231EDBFA787}"/>
              </a:ext>
            </a:extLst>
          </p:cNvPr>
          <p:cNvSpPr>
            <a:spLocks noGrp="1"/>
          </p:cNvSpPr>
          <p:nvPr>
            <p:ph type="body" sz="half" idx="2"/>
          </p:nvPr>
        </p:nvSpPr>
        <p:spPr/>
        <p:txBody>
          <a:bodyPr>
            <a:normAutofit fontScale="77500" lnSpcReduction="20000"/>
          </a:bodyPr>
          <a:lstStyle/>
          <a:p>
            <a:r>
              <a:rPr lang="en-GB" dirty="0"/>
              <a:t>In this puzzle, we have n disks of different sizes that can slide onto any of three pegs. </a:t>
            </a:r>
          </a:p>
          <a:p>
            <a:r>
              <a:rPr lang="en-GB" dirty="0"/>
              <a:t>Initially, all the disks are on the first peg in order of size, the largest on the bottom and the smallest on top. </a:t>
            </a:r>
          </a:p>
          <a:p>
            <a:r>
              <a:rPr lang="en-GB" dirty="0"/>
              <a:t>The goal is to move all the disks to the third peg, using the second one as an auxiliary, if necessary. </a:t>
            </a:r>
          </a:p>
          <a:p>
            <a:r>
              <a:rPr lang="en-GB" dirty="0"/>
              <a:t>We can move only one disk at a time, and it is forbidden to place a larger disk on top of a smaller one. </a:t>
            </a:r>
          </a:p>
          <a:p>
            <a:r>
              <a:rPr lang="en-GB" dirty="0"/>
              <a:t>To move n &gt; 1 disks from peg 1 to peg 3 (with peg 2 as auxiliary), we first move recursively n − 1 disks from peg 1 to peg 2 (with peg 3 as auxiliary), then move the largest disk directly from peg 1 to peg 3, and, finally, move recursively n − 1 disks from peg 2 to peg 3 (using peg 1 as auxiliary). Of course, if n = 1, we simply move the single disk directly from the source peg to the destination peg.</a:t>
            </a:r>
          </a:p>
        </p:txBody>
      </p:sp>
      <p:pic>
        <p:nvPicPr>
          <p:cNvPr id="6" name="Picture 5">
            <a:extLst>
              <a:ext uri="{FF2B5EF4-FFF2-40B4-BE49-F238E27FC236}">
                <a16:creationId xmlns:a16="http://schemas.microsoft.com/office/drawing/2014/main" id="{D70C821F-C9AF-4A7C-A19D-3CB8107D77CD}"/>
              </a:ext>
            </a:extLst>
          </p:cNvPr>
          <p:cNvPicPr>
            <a:picLocks noChangeAspect="1"/>
          </p:cNvPicPr>
          <p:nvPr/>
        </p:nvPicPr>
        <p:blipFill>
          <a:blip r:embed="rId2"/>
          <a:stretch>
            <a:fillRect/>
          </a:stretch>
        </p:blipFill>
        <p:spPr>
          <a:xfrm>
            <a:off x="4777422" y="1132205"/>
            <a:ext cx="6619875" cy="424815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247217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381A4-AC03-4345-ADEE-F5C7C374FFAA}"/>
              </a:ext>
            </a:extLst>
          </p:cNvPr>
          <p:cNvSpPr>
            <a:spLocks noGrp="1"/>
          </p:cNvSpPr>
          <p:nvPr>
            <p:ph type="title"/>
          </p:nvPr>
        </p:nvSpPr>
        <p:spPr/>
        <p:txBody>
          <a:bodyPr/>
          <a:lstStyle/>
          <a:p>
            <a:r>
              <a:rPr lang="en-US" dirty="0"/>
              <a:t>Example 3: </a:t>
            </a:r>
            <a:r>
              <a:rPr lang="en-GB" dirty="0"/>
              <a:t>Tower of Hanoi</a:t>
            </a:r>
          </a:p>
        </p:txBody>
      </p:sp>
      <p:sp>
        <p:nvSpPr>
          <p:cNvPr id="4" name="Text Placeholder 3">
            <a:extLst>
              <a:ext uri="{FF2B5EF4-FFF2-40B4-BE49-F238E27FC236}">
                <a16:creationId xmlns:a16="http://schemas.microsoft.com/office/drawing/2014/main" id="{8976F729-EF5A-4C7D-BFA0-6CB07724007F}"/>
              </a:ext>
            </a:extLst>
          </p:cNvPr>
          <p:cNvSpPr>
            <a:spLocks noGrp="1"/>
          </p:cNvSpPr>
          <p:nvPr>
            <p:ph type="body" sz="half" idx="2"/>
          </p:nvPr>
        </p:nvSpPr>
        <p:spPr/>
        <p:txBody>
          <a:bodyPr>
            <a:normAutofit lnSpcReduction="10000"/>
          </a:bodyPr>
          <a:lstStyle/>
          <a:p>
            <a:r>
              <a:rPr lang="en-GB" dirty="0"/>
              <a:t>The number of disks n is the obvious choice for the input’s size indicator, and so is moving one disk as the algorithm’s basic operation.</a:t>
            </a:r>
          </a:p>
          <a:p>
            <a:r>
              <a:rPr lang="en-GB" dirty="0"/>
              <a:t>we have an exponential algorithm, which will run for an unimaginably long time even for moderate values of n. This is not due to the fact that this particular algorithm is poor; in fact, it is not difficult to prove that this is the most efficient algorithm possible for this problem. It is the problem’s intrinsic difficulty that makes it so computationally hard. </a:t>
            </a:r>
          </a:p>
        </p:txBody>
      </p:sp>
      <p:pic>
        <p:nvPicPr>
          <p:cNvPr id="5" name="Picture 4">
            <a:extLst>
              <a:ext uri="{FF2B5EF4-FFF2-40B4-BE49-F238E27FC236}">
                <a16:creationId xmlns:a16="http://schemas.microsoft.com/office/drawing/2014/main" id="{708880B2-2EE7-4D27-97B5-7A60192EFAC0}"/>
              </a:ext>
            </a:extLst>
          </p:cNvPr>
          <p:cNvPicPr>
            <a:picLocks noChangeAspect="1"/>
          </p:cNvPicPr>
          <p:nvPr/>
        </p:nvPicPr>
        <p:blipFill>
          <a:blip r:embed="rId2"/>
          <a:stretch>
            <a:fillRect/>
          </a:stretch>
        </p:blipFill>
        <p:spPr>
          <a:xfrm>
            <a:off x="4800600" y="1646238"/>
            <a:ext cx="2876550" cy="609600"/>
          </a:xfrm>
          <a:prstGeom prst="rect">
            <a:avLst/>
          </a:prstGeom>
          <a:ln>
            <a:noFill/>
          </a:ln>
          <a:effectLst>
            <a:outerShdw blurRad="190500" algn="tl" rotWithShape="0">
              <a:srgbClr val="000000">
                <a:alpha val="70000"/>
              </a:srgbClr>
            </a:outerShdw>
          </a:effectLst>
        </p:spPr>
      </p:pic>
      <p:pic>
        <p:nvPicPr>
          <p:cNvPr id="6" name="Picture 5">
            <a:extLst>
              <a:ext uri="{FF2B5EF4-FFF2-40B4-BE49-F238E27FC236}">
                <a16:creationId xmlns:a16="http://schemas.microsoft.com/office/drawing/2014/main" id="{D069A515-2613-4A0E-91A1-06ABC61F0097}"/>
              </a:ext>
            </a:extLst>
          </p:cNvPr>
          <p:cNvPicPr>
            <a:picLocks noChangeAspect="1"/>
          </p:cNvPicPr>
          <p:nvPr/>
        </p:nvPicPr>
        <p:blipFill>
          <a:blip r:embed="rId3"/>
          <a:stretch>
            <a:fillRect/>
          </a:stretch>
        </p:blipFill>
        <p:spPr>
          <a:xfrm>
            <a:off x="4800600" y="2398236"/>
            <a:ext cx="6686550" cy="1000125"/>
          </a:xfrm>
          <a:prstGeom prst="rect">
            <a:avLst/>
          </a:prstGeom>
          <a:ln>
            <a:noFill/>
          </a:ln>
          <a:effectLst>
            <a:outerShdw blurRad="190500" algn="tl" rotWithShape="0">
              <a:srgbClr val="000000">
                <a:alpha val="70000"/>
              </a:srgbClr>
            </a:outerShdw>
          </a:effectLst>
        </p:spPr>
      </p:pic>
      <p:pic>
        <p:nvPicPr>
          <p:cNvPr id="7" name="Picture 6">
            <a:extLst>
              <a:ext uri="{FF2B5EF4-FFF2-40B4-BE49-F238E27FC236}">
                <a16:creationId xmlns:a16="http://schemas.microsoft.com/office/drawing/2014/main" id="{05654BB8-A119-4B64-BDAE-C5ABEBEF05D5}"/>
              </a:ext>
            </a:extLst>
          </p:cNvPr>
          <p:cNvPicPr>
            <a:picLocks noChangeAspect="1"/>
          </p:cNvPicPr>
          <p:nvPr/>
        </p:nvPicPr>
        <p:blipFill>
          <a:blip r:embed="rId4"/>
          <a:stretch>
            <a:fillRect/>
          </a:stretch>
        </p:blipFill>
        <p:spPr>
          <a:xfrm>
            <a:off x="4800600" y="3532187"/>
            <a:ext cx="5724525" cy="428625"/>
          </a:xfrm>
          <a:prstGeom prst="rect">
            <a:avLst/>
          </a:prstGeom>
          <a:ln>
            <a:noFill/>
          </a:ln>
          <a:effectLst>
            <a:outerShdw blurRad="190500" algn="tl" rotWithShape="0">
              <a:srgbClr val="000000">
                <a:alpha val="70000"/>
              </a:srgbClr>
            </a:outerShdw>
          </a:effectLst>
        </p:spPr>
      </p:pic>
      <p:pic>
        <p:nvPicPr>
          <p:cNvPr id="8" name="Picture 7">
            <a:extLst>
              <a:ext uri="{FF2B5EF4-FFF2-40B4-BE49-F238E27FC236}">
                <a16:creationId xmlns:a16="http://schemas.microsoft.com/office/drawing/2014/main" id="{CEF6A989-E672-4BFC-8523-EBDA6D11BA9F}"/>
              </a:ext>
            </a:extLst>
          </p:cNvPr>
          <p:cNvPicPr>
            <a:picLocks noChangeAspect="1"/>
          </p:cNvPicPr>
          <p:nvPr/>
        </p:nvPicPr>
        <p:blipFill>
          <a:blip r:embed="rId5"/>
          <a:stretch>
            <a:fillRect/>
          </a:stretch>
        </p:blipFill>
        <p:spPr>
          <a:xfrm>
            <a:off x="4800600" y="4093765"/>
            <a:ext cx="4695825" cy="695325"/>
          </a:xfrm>
          <a:prstGeom prst="rect">
            <a:avLst/>
          </a:prstGeom>
          <a:ln>
            <a:noFill/>
          </a:ln>
          <a:effectLst>
            <a:outerShdw blurRad="190500" algn="tl" rotWithShape="0">
              <a:srgbClr val="000000">
                <a:alpha val="70000"/>
              </a:srgbClr>
            </a:outerShdw>
          </a:effectLst>
        </p:spPr>
      </p:pic>
      <p:pic>
        <p:nvPicPr>
          <p:cNvPr id="9" name="Picture 8">
            <a:extLst>
              <a:ext uri="{FF2B5EF4-FFF2-40B4-BE49-F238E27FC236}">
                <a16:creationId xmlns:a16="http://schemas.microsoft.com/office/drawing/2014/main" id="{40ECD386-BEC2-4394-BC2C-CA1F5D31D796}"/>
              </a:ext>
            </a:extLst>
          </p:cNvPr>
          <p:cNvPicPr>
            <a:picLocks noChangeAspect="1"/>
          </p:cNvPicPr>
          <p:nvPr/>
        </p:nvPicPr>
        <p:blipFill>
          <a:blip r:embed="rId6"/>
          <a:stretch>
            <a:fillRect/>
          </a:stretch>
        </p:blipFill>
        <p:spPr>
          <a:xfrm>
            <a:off x="4800600" y="1165225"/>
            <a:ext cx="3676650" cy="36195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2975247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381A4-AC03-4345-ADEE-F5C7C374FFAA}"/>
              </a:ext>
            </a:extLst>
          </p:cNvPr>
          <p:cNvSpPr>
            <a:spLocks noGrp="1"/>
          </p:cNvSpPr>
          <p:nvPr>
            <p:ph type="title"/>
          </p:nvPr>
        </p:nvSpPr>
        <p:spPr/>
        <p:txBody>
          <a:bodyPr/>
          <a:lstStyle/>
          <a:p>
            <a:r>
              <a:rPr lang="en-US" dirty="0"/>
              <a:t>Example 3: </a:t>
            </a:r>
            <a:r>
              <a:rPr lang="en-GB" dirty="0"/>
              <a:t>Tower of Hanoi</a:t>
            </a:r>
          </a:p>
        </p:txBody>
      </p:sp>
      <p:sp>
        <p:nvSpPr>
          <p:cNvPr id="4" name="Text Placeholder 3">
            <a:extLst>
              <a:ext uri="{FF2B5EF4-FFF2-40B4-BE49-F238E27FC236}">
                <a16:creationId xmlns:a16="http://schemas.microsoft.com/office/drawing/2014/main" id="{8976F729-EF5A-4C7D-BFA0-6CB07724007F}"/>
              </a:ext>
            </a:extLst>
          </p:cNvPr>
          <p:cNvSpPr>
            <a:spLocks noGrp="1"/>
          </p:cNvSpPr>
          <p:nvPr>
            <p:ph type="body" sz="half" idx="2"/>
          </p:nvPr>
        </p:nvSpPr>
        <p:spPr/>
        <p:txBody>
          <a:bodyPr>
            <a:normAutofit/>
          </a:bodyPr>
          <a:lstStyle/>
          <a:p>
            <a:r>
              <a:rPr lang="en-GB" dirty="0"/>
              <a:t>When a recursive algorithm makes more than a single call to itself, it can be useful for analysis purposes to construct a tree of its recursive calls. </a:t>
            </a:r>
          </a:p>
          <a:p>
            <a:r>
              <a:rPr lang="en-GB" dirty="0"/>
              <a:t>In this tree, nodes correspond to recursive calls, and we can label them with the value of the parameter (or, more generally, parameters) of the calls. </a:t>
            </a:r>
          </a:p>
          <a:p>
            <a:r>
              <a:rPr lang="en-GB" dirty="0"/>
              <a:t>By counting the number of nodes in the tree, we can get the total number of calls made by the Tower of Hanoi algorithm</a:t>
            </a:r>
          </a:p>
        </p:txBody>
      </p:sp>
      <p:pic>
        <p:nvPicPr>
          <p:cNvPr id="11" name="Picture 10">
            <a:extLst>
              <a:ext uri="{FF2B5EF4-FFF2-40B4-BE49-F238E27FC236}">
                <a16:creationId xmlns:a16="http://schemas.microsoft.com/office/drawing/2014/main" id="{68CAE5C6-7CF4-4E64-BB1F-8FB5887AFA0F}"/>
              </a:ext>
            </a:extLst>
          </p:cNvPr>
          <p:cNvPicPr>
            <a:picLocks noChangeAspect="1"/>
          </p:cNvPicPr>
          <p:nvPr/>
        </p:nvPicPr>
        <p:blipFill>
          <a:blip r:embed="rId2"/>
          <a:stretch>
            <a:fillRect/>
          </a:stretch>
        </p:blipFill>
        <p:spPr>
          <a:xfrm>
            <a:off x="4668520" y="1071879"/>
            <a:ext cx="6448425" cy="2143125"/>
          </a:xfrm>
          <a:prstGeom prst="rect">
            <a:avLst/>
          </a:prstGeom>
          <a:ln>
            <a:noFill/>
          </a:ln>
          <a:effectLst>
            <a:outerShdw blurRad="190500" algn="tl" rotWithShape="0">
              <a:srgbClr val="000000">
                <a:alpha val="70000"/>
              </a:srgbClr>
            </a:outerShdw>
          </a:effectLst>
        </p:spPr>
      </p:pic>
      <p:pic>
        <p:nvPicPr>
          <p:cNvPr id="10" name="Picture 9">
            <a:extLst>
              <a:ext uri="{FF2B5EF4-FFF2-40B4-BE49-F238E27FC236}">
                <a16:creationId xmlns:a16="http://schemas.microsoft.com/office/drawing/2014/main" id="{916BF636-16BF-4464-9D4A-146E0C9D50E1}"/>
              </a:ext>
            </a:extLst>
          </p:cNvPr>
          <p:cNvPicPr>
            <a:picLocks noChangeAspect="1"/>
          </p:cNvPicPr>
          <p:nvPr/>
        </p:nvPicPr>
        <p:blipFill>
          <a:blip r:embed="rId3"/>
          <a:stretch>
            <a:fillRect/>
          </a:stretch>
        </p:blipFill>
        <p:spPr>
          <a:xfrm>
            <a:off x="4668520" y="3535045"/>
            <a:ext cx="4686300" cy="74295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5488624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1B04D-E1EC-4C35-8D09-58213B62C926}"/>
              </a:ext>
            </a:extLst>
          </p:cNvPr>
          <p:cNvSpPr>
            <a:spLocks noGrp="1"/>
          </p:cNvSpPr>
          <p:nvPr>
            <p:ph type="title"/>
          </p:nvPr>
        </p:nvSpPr>
        <p:spPr/>
        <p:txBody>
          <a:bodyPr/>
          <a:lstStyle/>
          <a:p>
            <a:r>
              <a:rPr lang="en-GB" dirty="0">
                <a:ea typeface="ＭＳ Ｐゴシック" panose="020B0600070205080204" pitchFamily="34" charset="-128"/>
              </a:rPr>
              <a:t>Empirical analysis of time efficiency</a:t>
            </a:r>
            <a:endParaRPr lang="en-GB" dirty="0"/>
          </a:p>
        </p:txBody>
      </p:sp>
    </p:spTree>
    <p:extLst>
      <p:ext uri="{BB962C8B-B14F-4D97-AF65-F5344CB8AC3E}">
        <p14:creationId xmlns:p14="http://schemas.microsoft.com/office/powerpoint/2010/main" val="7008931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3F961-61ED-4ABE-90A0-FAA7D5CD4612}"/>
              </a:ext>
            </a:extLst>
          </p:cNvPr>
          <p:cNvSpPr>
            <a:spLocks noGrp="1"/>
          </p:cNvSpPr>
          <p:nvPr>
            <p:ph type="title"/>
          </p:nvPr>
        </p:nvSpPr>
        <p:spPr/>
        <p:txBody>
          <a:bodyPr/>
          <a:lstStyle/>
          <a:p>
            <a:r>
              <a:rPr lang="en-GB" dirty="0">
                <a:ea typeface="ＭＳ Ｐゴシック" panose="020B0600070205080204" pitchFamily="34" charset="-128"/>
              </a:rPr>
              <a:t>Empirical analysis of time efficiency</a:t>
            </a:r>
            <a:endParaRPr lang="en-US" dirty="0">
              <a:ea typeface="ＭＳ Ｐゴシック" panose="020B0600070205080204" pitchFamily="34" charset="-128"/>
            </a:endParaRPr>
          </a:p>
        </p:txBody>
      </p:sp>
      <p:sp>
        <p:nvSpPr>
          <p:cNvPr id="3" name="Content Placeholder 2">
            <a:extLst>
              <a:ext uri="{FF2B5EF4-FFF2-40B4-BE49-F238E27FC236}">
                <a16:creationId xmlns:a16="http://schemas.microsoft.com/office/drawing/2014/main" id="{8EC8917D-057A-4D56-9228-0E377D8DBF0F}"/>
              </a:ext>
            </a:extLst>
          </p:cNvPr>
          <p:cNvSpPr>
            <a:spLocks noGrp="1"/>
          </p:cNvSpPr>
          <p:nvPr>
            <p:ph idx="1"/>
          </p:nvPr>
        </p:nvSpPr>
        <p:spPr/>
        <p:txBody>
          <a:bodyPr>
            <a:normAutofit/>
          </a:bodyPr>
          <a:lstStyle/>
          <a:p>
            <a:pPr>
              <a:buFont typeface="Arial" panose="020B0604020202020204" pitchFamily="34" charset="0"/>
              <a:buChar char="•"/>
            </a:pPr>
            <a:r>
              <a:rPr lang="en-US" altLang="en-US" dirty="0"/>
              <a:t>Select a specific (typical) sample of inputs</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Use physical unit of time (e.g.,  milliseconds)</a:t>
            </a:r>
          </a:p>
          <a:p>
            <a:pPr marL="0" indent="0">
              <a:buNone/>
            </a:pPr>
            <a:r>
              <a:rPr lang="en-US" altLang="en-US" dirty="0"/>
              <a:t>      or</a:t>
            </a:r>
          </a:p>
          <a:p>
            <a:pPr marL="0" indent="0">
              <a:buNone/>
            </a:pPr>
            <a:r>
              <a:rPr lang="en-US" altLang="en-US" dirty="0"/>
              <a:t>     Count actual number of basic operation’s executions</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Analyze the empirical data</a:t>
            </a:r>
          </a:p>
        </p:txBody>
      </p:sp>
    </p:spTree>
    <p:extLst>
      <p:ext uri="{BB962C8B-B14F-4D97-AF65-F5344CB8AC3E}">
        <p14:creationId xmlns:p14="http://schemas.microsoft.com/office/powerpoint/2010/main" val="22340555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314FC-3866-420E-A27E-26B6982944F9}"/>
              </a:ext>
            </a:extLst>
          </p:cNvPr>
          <p:cNvSpPr>
            <a:spLocks noGrp="1"/>
          </p:cNvSpPr>
          <p:nvPr>
            <p:ph type="title"/>
          </p:nvPr>
        </p:nvSpPr>
        <p:spPr/>
        <p:txBody>
          <a:bodyPr/>
          <a:lstStyle/>
          <a:p>
            <a:r>
              <a:rPr lang="en-US" dirty="0"/>
              <a:t>References</a:t>
            </a:r>
            <a:endParaRPr lang="en-GB" dirty="0"/>
          </a:p>
        </p:txBody>
      </p:sp>
      <p:sp>
        <p:nvSpPr>
          <p:cNvPr id="3" name="Content Placeholder 2">
            <a:extLst>
              <a:ext uri="{FF2B5EF4-FFF2-40B4-BE49-F238E27FC236}">
                <a16:creationId xmlns:a16="http://schemas.microsoft.com/office/drawing/2014/main" id="{AB988BBF-8713-4140-9A92-AF8D42C18A1B}"/>
              </a:ext>
            </a:extLst>
          </p:cNvPr>
          <p:cNvSpPr>
            <a:spLocks noGrp="1"/>
          </p:cNvSpPr>
          <p:nvPr>
            <p:ph idx="1"/>
          </p:nvPr>
        </p:nvSpPr>
        <p:spPr/>
        <p:txBody>
          <a:bodyPr/>
          <a:lstStyle/>
          <a:p>
            <a:r>
              <a:rPr lang="en-GB" dirty="0"/>
              <a:t>Levitin, A. (2011). Introduction to the design &amp; analysis of algorithms. Boston: Pearson.</a:t>
            </a:r>
          </a:p>
        </p:txBody>
      </p:sp>
    </p:spTree>
    <p:extLst>
      <p:ext uri="{BB962C8B-B14F-4D97-AF65-F5344CB8AC3E}">
        <p14:creationId xmlns:p14="http://schemas.microsoft.com/office/powerpoint/2010/main" val="25365281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6ECAC-2191-4A1A-ADC2-AE20F9B94304}"/>
              </a:ext>
            </a:extLst>
          </p:cNvPr>
          <p:cNvSpPr>
            <a:spLocks noGrp="1"/>
          </p:cNvSpPr>
          <p:nvPr>
            <p:ph type="title"/>
          </p:nvPr>
        </p:nvSpPr>
        <p:spPr/>
        <p:txBody>
          <a:bodyPr/>
          <a:lstStyle/>
          <a:p>
            <a:r>
              <a:rPr lang="en-US" altLang="en-US" sz="4800" dirty="0">
                <a:ea typeface="ＭＳ Ｐゴシック" panose="020B0600070205080204" pitchFamily="34" charset="-128"/>
              </a:rPr>
              <a:t>Analysis of algorithms</a:t>
            </a:r>
            <a:endParaRPr lang="en-GB" dirty="0"/>
          </a:p>
        </p:txBody>
      </p:sp>
      <p:sp>
        <p:nvSpPr>
          <p:cNvPr id="3" name="Content Placeholder 2">
            <a:extLst>
              <a:ext uri="{FF2B5EF4-FFF2-40B4-BE49-F238E27FC236}">
                <a16:creationId xmlns:a16="http://schemas.microsoft.com/office/drawing/2014/main" id="{B9F9BC42-DB94-4D67-AB91-25316B528544}"/>
              </a:ext>
            </a:extLst>
          </p:cNvPr>
          <p:cNvSpPr>
            <a:spLocks noGrp="1"/>
          </p:cNvSpPr>
          <p:nvPr>
            <p:ph idx="1"/>
          </p:nvPr>
        </p:nvSpPr>
        <p:spPr/>
        <p:txBody>
          <a:bodyPr>
            <a:normAutofit/>
          </a:bodyPr>
          <a:lstStyle/>
          <a:p>
            <a:pPr>
              <a:buFont typeface="Arial" panose="020B0604020202020204" pitchFamily="34" charset="0"/>
              <a:buChar char="•"/>
            </a:pPr>
            <a:r>
              <a:rPr lang="en-GB" sz="2400" b="1" dirty="0"/>
              <a:t>Time efficiency</a:t>
            </a:r>
            <a:r>
              <a:rPr lang="en-GB" sz="2400" dirty="0"/>
              <a:t>, also called </a:t>
            </a:r>
            <a:r>
              <a:rPr lang="en-GB" sz="2400" b="1" dirty="0"/>
              <a:t>time complexity</a:t>
            </a:r>
            <a:r>
              <a:rPr lang="en-GB" sz="2400" dirty="0"/>
              <a:t>, indicates how fast an algorithm runs. </a:t>
            </a:r>
          </a:p>
          <a:p>
            <a:pPr>
              <a:buFont typeface="Arial" panose="020B0604020202020204" pitchFamily="34" charset="0"/>
              <a:buChar char="•"/>
            </a:pPr>
            <a:r>
              <a:rPr lang="en-GB" sz="2400" b="1" dirty="0"/>
              <a:t>Space efficiency</a:t>
            </a:r>
            <a:r>
              <a:rPr lang="en-GB" sz="2400" dirty="0"/>
              <a:t>, also called </a:t>
            </a:r>
            <a:r>
              <a:rPr lang="en-GB" sz="2400" b="1" dirty="0"/>
              <a:t>space complexity</a:t>
            </a:r>
            <a:r>
              <a:rPr lang="en-GB" sz="2400" dirty="0"/>
              <a:t>, refers to the amount of memory units required by the algorithm in addition to the space needed for its input and output.</a:t>
            </a:r>
            <a:endParaRPr lang="en-US" altLang="en-US" sz="2400" dirty="0">
              <a:solidFill>
                <a:schemeClr val="tx2"/>
              </a:solidFill>
            </a:endParaRPr>
          </a:p>
        </p:txBody>
      </p:sp>
    </p:spTree>
    <p:extLst>
      <p:ext uri="{BB962C8B-B14F-4D97-AF65-F5344CB8AC3E}">
        <p14:creationId xmlns:p14="http://schemas.microsoft.com/office/powerpoint/2010/main" val="611513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44513-F9B7-43E1-A829-CD1716508FB1}"/>
              </a:ext>
            </a:extLst>
          </p:cNvPr>
          <p:cNvSpPr>
            <a:spLocks noGrp="1"/>
          </p:cNvSpPr>
          <p:nvPr>
            <p:ph type="title"/>
          </p:nvPr>
        </p:nvSpPr>
        <p:spPr/>
        <p:txBody>
          <a:bodyPr/>
          <a:lstStyle/>
          <a:p>
            <a:r>
              <a:rPr lang="en-US" altLang="en-US" dirty="0"/>
              <a:t>Theoretical analysis of time efficiency</a:t>
            </a:r>
            <a:endParaRPr lang="en-GB" dirty="0"/>
          </a:p>
        </p:txBody>
      </p:sp>
      <p:sp>
        <p:nvSpPr>
          <p:cNvPr id="3" name="Content Placeholder 2">
            <a:extLst>
              <a:ext uri="{FF2B5EF4-FFF2-40B4-BE49-F238E27FC236}">
                <a16:creationId xmlns:a16="http://schemas.microsoft.com/office/drawing/2014/main" id="{7D70A9F4-FC94-4417-915D-B16DF7916495}"/>
              </a:ext>
            </a:extLst>
          </p:cNvPr>
          <p:cNvSpPr>
            <a:spLocks noGrp="1"/>
          </p:cNvSpPr>
          <p:nvPr>
            <p:ph idx="1"/>
          </p:nvPr>
        </p:nvSpPr>
        <p:spPr>
          <a:xfrm>
            <a:off x="1097280" y="1855894"/>
            <a:ext cx="10058400" cy="4023360"/>
          </a:xfrm>
        </p:spPr>
        <p:txBody>
          <a:bodyPr>
            <a:normAutofit fontScale="92500" lnSpcReduction="20000"/>
          </a:bodyPr>
          <a:lstStyle/>
          <a:p>
            <a:pPr>
              <a:buFont typeface="Monotype Sorts" pitchFamily="2" charset="2"/>
              <a:buNone/>
            </a:pPr>
            <a:r>
              <a:rPr lang="en-US" altLang="en-US" dirty="0"/>
              <a:t>Time efficiency is analyzed by determining the number of repetitions of the </a:t>
            </a:r>
            <a:r>
              <a:rPr lang="en-US" altLang="en-US" i="1" u="sng" dirty="0"/>
              <a:t>basic operation</a:t>
            </a:r>
            <a:r>
              <a:rPr lang="en-US" altLang="en-US" dirty="0"/>
              <a:t> as a function of </a:t>
            </a:r>
            <a:r>
              <a:rPr lang="en-US" altLang="en-US" i="1" u="sng" dirty="0"/>
              <a:t>input size</a:t>
            </a:r>
          </a:p>
          <a:p>
            <a:pPr marL="0" indent="0">
              <a:buNone/>
            </a:pPr>
            <a:r>
              <a:rPr lang="en-US" altLang="en-US" i="1" u="sng" dirty="0"/>
              <a:t>Basic operation</a:t>
            </a:r>
            <a:r>
              <a:rPr lang="en-US" altLang="en-US" dirty="0"/>
              <a:t>: the operation that contributes the most towards the running time of the algorithm</a:t>
            </a:r>
          </a:p>
          <a:p>
            <a:endParaRPr lang="en-US" altLang="en-US" dirty="0"/>
          </a:p>
          <a:p>
            <a:endParaRPr lang="en-US" altLang="en-US" dirty="0"/>
          </a:p>
          <a:p>
            <a:pPr>
              <a:buFont typeface="Monotype Sorts" pitchFamily="2" charset="2"/>
              <a:buNone/>
            </a:pPr>
            <a:r>
              <a:rPr lang="en-US" altLang="en-US" sz="3600" i="1" dirty="0"/>
              <a:t>                                  </a:t>
            </a:r>
            <a:r>
              <a:rPr lang="en-US" altLang="en-US" sz="3400" i="1" dirty="0"/>
              <a:t>    T</a:t>
            </a:r>
            <a:r>
              <a:rPr lang="en-US" altLang="en-US" sz="3400" dirty="0"/>
              <a:t>(</a:t>
            </a:r>
            <a:r>
              <a:rPr lang="en-US" altLang="en-US" sz="3400" i="1" dirty="0"/>
              <a:t>n</a:t>
            </a:r>
            <a:r>
              <a:rPr lang="en-US" altLang="en-US" sz="3400" dirty="0"/>
              <a:t>) </a:t>
            </a:r>
            <a:r>
              <a:rPr lang="en-US" altLang="en-US" sz="3400" dirty="0">
                <a:latin typeface="Lucida Grande" pitchFamily="84" charset="0"/>
                <a:cs typeface="Times New Roman" panose="02020603050405020304" pitchFamily="18" charset="0"/>
              </a:rPr>
              <a:t>≈</a:t>
            </a:r>
            <a:r>
              <a:rPr lang="en-US" altLang="en-US" sz="3400" dirty="0"/>
              <a:t> </a:t>
            </a:r>
            <a:r>
              <a:rPr lang="en-US" altLang="en-US" sz="3400" i="1" dirty="0" err="1"/>
              <a:t>c</a:t>
            </a:r>
            <a:r>
              <a:rPr lang="en-US" altLang="en-US" sz="3400" i="1" baseline="-25000" dirty="0" err="1"/>
              <a:t>op</a:t>
            </a:r>
            <a:r>
              <a:rPr lang="en-US" altLang="en-US" sz="3400" i="1" dirty="0" err="1"/>
              <a:t>C</a:t>
            </a:r>
            <a:r>
              <a:rPr lang="en-US" altLang="en-US" sz="3400" dirty="0"/>
              <a:t>(</a:t>
            </a:r>
            <a:r>
              <a:rPr lang="en-US" altLang="en-US" sz="3400" i="1" dirty="0"/>
              <a:t>n</a:t>
            </a:r>
            <a:r>
              <a:rPr lang="en-US" altLang="en-US" sz="3400" dirty="0"/>
              <a:t>)</a:t>
            </a:r>
          </a:p>
          <a:p>
            <a:pPr>
              <a:buFont typeface="Monotype Sorts" pitchFamily="2" charset="2"/>
              <a:buNone/>
            </a:pPr>
            <a:endParaRPr lang="en-US" altLang="en-US" sz="3400" dirty="0"/>
          </a:p>
          <a:p>
            <a:pPr>
              <a:buNone/>
            </a:pPr>
            <a:endParaRPr lang="en-US" altLang="en-US" dirty="0">
              <a:solidFill>
                <a:srgbClr val="FF6600"/>
              </a:solidFill>
            </a:endParaRPr>
          </a:p>
          <a:p>
            <a:pPr>
              <a:buNone/>
            </a:pPr>
            <a:endParaRPr lang="en-US" altLang="en-US" dirty="0">
              <a:solidFill>
                <a:srgbClr val="FF6600"/>
              </a:solidFill>
            </a:endParaRPr>
          </a:p>
          <a:p>
            <a:pPr>
              <a:buNone/>
            </a:pPr>
            <a:r>
              <a:rPr lang="en-US" altLang="en-US" dirty="0">
                <a:solidFill>
                  <a:srgbClr val="FF6600"/>
                </a:solidFill>
              </a:rPr>
              <a:t>Note: Different basic operations may cost differently!</a:t>
            </a:r>
          </a:p>
          <a:p>
            <a:pPr>
              <a:buFont typeface="Monotype Sorts" pitchFamily="2" charset="2"/>
              <a:buNone/>
            </a:pPr>
            <a:endParaRPr lang="en-US" altLang="en-US" dirty="0"/>
          </a:p>
        </p:txBody>
      </p:sp>
      <p:grpSp>
        <p:nvGrpSpPr>
          <p:cNvPr id="4" name="Group 15">
            <a:extLst>
              <a:ext uri="{FF2B5EF4-FFF2-40B4-BE49-F238E27FC236}">
                <a16:creationId xmlns:a16="http://schemas.microsoft.com/office/drawing/2014/main" id="{97037C3F-A39F-4C72-8128-A9E443551426}"/>
              </a:ext>
            </a:extLst>
          </p:cNvPr>
          <p:cNvGrpSpPr>
            <a:grpSpLocks/>
          </p:cNvGrpSpPr>
          <p:nvPr/>
        </p:nvGrpSpPr>
        <p:grpSpPr bwMode="auto">
          <a:xfrm>
            <a:off x="2858453" y="2775056"/>
            <a:ext cx="6267450" cy="2530475"/>
            <a:chOff x="623" y="2496"/>
            <a:chExt cx="3948" cy="1594"/>
          </a:xfrm>
        </p:grpSpPr>
        <p:sp>
          <p:nvSpPr>
            <p:cNvPr id="5" name="Text Box 4">
              <a:extLst>
                <a:ext uri="{FF2B5EF4-FFF2-40B4-BE49-F238E27FC236}">
                  <a16:creationId xmlns:a16="http://schemas.microsoft.com/office/drawing/2014/main" id="{A2F4F9CE-59E9-4BD0-A759-A6E2F3A9D993}"/>
                </a:ext>
              </a:extLst>
            </p:cNvPr>
            <p:cNvSpPr txBox="1">
              <a:spLocks noChangeArrowheads="1"/>
            </p:cNvSpPr>
            <p:nvPr/>
          </p:nvSpPr>
          <p:spPr bwMode="auto">
            <a:xfrm>
              <a:off x="623" y="3408"/>
              <a:ext cx="938" cy="2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running time</a:t>
              </a:r>
            </a:p>
          </p:txBody>
        </p:sp>
        <p:sp>
          <p:nvSpPr>
            <p:cNvPr id="6" name="Text Box 5">
              <a:extLst>
                <a:ext uri="{FF2B5EF4-FFF2-40B4-BE49-F238E27FC236}">
                  <a16:creationId xmlns:a16="http://schemas.microsoft.com/office/drawing/2014/main" id="{85D01E92-29BA-475D-8E65-33519E2EADF6}"/>
                </a:ext>
              </a:extLst>
            </p:cNvPr>
            <p:cNvSpPr txBox="1">
              <a:spLocks noChangeArrowheads="1"/>
            </p:cNvSpPr>
            <p:nvPr/>
          </p:nvSpPr>
          <p:spPr bwMode="auto">
            <a:xfrm>
              <a:off x="1632" y="3456"/>
              <a:ext cx="1313" cy="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dirty="0"/>
                <a:t>execution time</a:t>
              </a:r>
            </a:p>
            <a:p>
              <a:r>
                <a:rPr lang="en-US" altLang="en-US" sz="2000" dirty="0"/>
                <a:t>for basic operation</a:t>
              </a:r>
            </a:p>
            <a:p>
              <a:r>
                <a:rPr lang="en-US" altLang="en-US" sz="2000" dirty="0"/>
                <a:t>or </a:t>
              </a:r>
              <a:r>
                <a:rPr lang="en-US" altLang="en-US" sz="2000" dirty="0">
                  <a:solidFill>
                    <a:srgbClr val="FF6600"/>
                  </a:solidFill>
                </a:rPr>
                <a:t>cost</a:t>
              </a:r>
            </a:p>
          </p:txBody>
        </p:sp>
        <p:sp>
          <p:nvSpPr>
            <p:cNvPr id="7" name="Text Box 6">
              <a:extLst>
                <a:ext uri="{FF2B5EF4-FFF2-40B4-BE49-F238E27FC236}">
                  <a16:creationId xmlns:a16="http://schemas.microsoft.com/office/drawing/2014/main" id="{B6CF2C7A-5567-42AA-B465-109400798B7B}"/>
                </a:ext>
              </a:extLst>
            </p:cNvPr>
            <p:cNvSpPr txBox="1">
              <a:spLocks noChangeArrowheads="1"/>
            </p:cNvSpPr>
            <p:nvPr/>
          </p:nvSpPr>
          <p:spPr bwMode="auto">
            <a:xfrm>
              <a:off x="3120" y="3408"/>
              <a:ext cx="1451" cy="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dirty="0"/>
                <a:t>Number of times basic operation is executed</a:t>
              </a:r>
            </a:p>
          </p:txBody>
        </p:sp>
        <p:sp>
          <p:nvSpPr>
            <p:cNvPr id="8" name="Line 7">
              <a:extLst>
                <a:ext uri="{FF2B5EF4-FFF2-40B4-BE49-F238E27FC236}">
                  <a16:creationId xmlns:a16="http://schemas.microsoft.com/office/drawing/2014/main" id="{6C754BFC-A46C-4020-8B20-655A209477A7}"/>
                </a:ext>
              </a:extLst>
            </p:cNvPr>
            <p:cNvSpPr>
              <a:spLocks noChangeShapeType="1"/>
            </p:cNvSpPr>
            <p:nvPr/>
          </p:nvSpPr>
          <p:spPr bwMode="auto">
            <a:xfrm flipV="1">
              <a:off x="1104" y="3216"/>
              <a:ext cx="576" cy="144"/>
            </a:xfrm>
            <a:prstGeom prst="line">
              <a:avLst/>
            </a:prstGeom>
            <a:noFill/>
            <a:ln w="381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 name="Line 8">
              <a:extLst>
                <a:ext uri="{FF2B5EF4-FFF2-40B4-BE49-F238E27FC236}">
                  <a16:creationId xmlns:a16="http://schemas.microsoft.com/office/drawing/2014/main" id="{5A7342B7-B2F8-439C-90C9-B05A8B8EC3A8}"/>
                </a:ext>
              </a:extLst>
            </p:cNvPr>
            <p:cNvSpPr>
              <a:spLocks noChangeShapeType="1"/>
            </p:cNvSpPr>
            <p:nvPr/>
          </p:nvSpPr>
          <p:spPr bwMode="auto">
            <a:xfrm flipV="1">
              <a:off x="2304" y="3264"/>
              <a:ext cx="192" cy="240"/>
            </a:xfrm>
            <a:prstGeom prst="line">
              <a:avLst/>
            </a:prstGeom>
            <a:noFill/>
            <a:ln w="381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 name="Line 9">
              <a:extLst>
                <a:ext uri="{FF2B5EF4-FFF2-40B4-BE49-F238E27FC236}">
                  <a16:creationId xmlns:a16="http://schemas.microsoft.com/office/drawing/2014/main" id="{BC5940B8-F437-4881-836C-2CFDA7DE1AF3}"/>
                </a:ext>
              </a:extLst>
            </p:cNvPr>
            <p:cNvSpPr>
              <a:spLocks noChangeShapeType="1"/>
            </p:cNvSpPr>
            <p:nvPr/>
          </p:nvSpPr>
          <p:spPr bwMode="auto">
            <a:xfrm flipH="1" flipV="1">
              <a:off x="2829" y="3246"/>
              <a:ext cx="441" cy="210"/>
            </a:xfrm>
            <a:prstGeom prst="line">
              <a:avLst/>
            </a:prstGeom>
            <a:noFill/>
            <a:ln w="381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 name="Text Box 10">
              <a:extLst>
                <a:ext uri="{FF2B5EF4-FFF2-40B4-BE49-F238E27FC236}">
                  <a16:creationId xmlns:a16="http://schemas.microsoft.com/office/drawing/2014/main" id="{312A2192-D4FD-42B8-8ECA-38A879D4D6B9}"/>
                </a:ext>
              </a:extLst>
            </p:cNvPr>
            <p:cNvSpPr txBox="1">
              <a:spLocks noChangeArrowheads="1"/>
            </p:cNvSpPr>
            <p:nvPr/>
          </p:nvSpPr>
          <p:spPr bwMode="auto">
            <a:xfrm>
              <a:off x="2447" y="2496"/>
              <a:ext cx="734" cy="2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dirty="0"/>
                <a:t>input size</a:t>
              </a:r>
            </a:p>
          </p:txBody>
        </p:sp>
        <p:sp>
          <p:nvSpPr>
            <p:cNvPr id="12" name="Line 11">
              <a:extLst>
                <a:ext uri="{FF2B5EF4-FFF2-40B4-BE49-F238E27FC236}">
                  <a16:creationId xmlns:a16="http://schemas.microsoft.com/office/drawing/2014/main" id="{6998710F-F1CE-44E1-9221-CF57454310A3}"/>
                </a:ext>
              </a:extLst>
            </p:cNvPr>
            <p:cNvSpPr>
              <a:spLocks noChangeShapeType="1"/>
            </p:cNvSpPr>
            <p:nvPr/>
          </p:nvSpPr>
          <p:spPr bwMode="auto">
            <a:xfrm>
              <a:off x="2736" y="2784"/>
              <a:ext cx="336" cy="240"/>
            </a:xfrm>
            <a:prstGeom prst="line">
              <a:avLst/>
            </a:prstGeom>
            <a:noFill/>
            <a:ln w="381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 name="Line 12">
              <a:extLst>
                <a:ext uri="{FF2B5EF4-FFF2-40B4-BE49-F238E27FC236}">
                  <a16:creationId xmlns:a16="http://schemas.microsoft.com/office/drawing/2014/main" id="{6CCA3F83-1E7A-4A18-B18C-3AEB7021B964}"/>
                </a:ext>
              </a:extLst>
            </p:cNvPr>
            <p:cNvSpPr>
              <a:spLocks noChangeShapeType="1"/>
            </p:cNvSpPr>
            <p:nvPr/>
          </p:nvSpPr>
          <p:spPr bwMode="auto">
            <a:xfrm flipH="1">
              <a:off x="2016" y="2736"/>
              <a:ext cx="528" cy="288"/>
            </a:xfrm>
            <a:prstGeom prst="line">
              <a:avLst/>
            </a:prstGeom>
            <a:noFill/>
            <a:ln w="381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Tree>
    <p:extLst>
      <p:ext uri="{BB962C8B-B14F-4D97-AF65-F5344CB8AC3E}">
        <p14:creationId xmlns:p14="http://schemas.microsoft.com/office/powerpoint/2010/main" val="3111524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82E6A-06A1-47F3-A2B8-51A067E9694E}"/>
              </a:ext>
            </a:extLst>
          </p:cNvPr>
          <p:cNvSpPr>
            <a:spLocks noGrp="1"/>
          </p:cNvSpPr>
          <p:nvPr>
            <p:ph type="title"/>
          </p:nvPr>
        </p:nvSpPr>
        <p:spPr/>
        <p:txBody>
          <a:bodyPr/>
          <a:lstStyle/>
          <a:p>
            <a:r>
              <a:rPr lang="en-US" dirty="0"/>
              <a:t>Measuring the Input’s size</a:t>
            </a:r>
            <a:endParaRPr lang="en-GB" dirty="0"/>
          </a:p>
        </p:txBody>
      </p:sp>
      <p:sp>
        <p:nvSpPr>
          <p:cNvPr id="3" name="Content Placeholder 2">
            <a:extLst>
              <a:ext uri="{FF2B5EF4-FFF2-40B4-BE49-F238E27FC236}">
                <a16:creationId xmlns:a16="http://schemas.microsoft.com/office/drawing/2014/main" id="{885FC5FA-4767-4215-8BD5-CBAC7D8DEAAF}"/>
              </a:ext>
            </a:extLst>
          </p:cNvPr>
          <p:cNvSpPr>
            <a:spLocks noGrp="1"/>
          </p:cNvSpPr>
          <p:nvPr>
            <p:ph idx="1"/>
          </p:nvPr>
        </p:nvSpPr>
        <p:spPr/>
        <p:txBody>
          <a:bodyPr/>
          <a:lstStyle/>
          <a:p>
            <a:pPr>
              <a:buFont typeface="Arial" panose="020B0604020202020204" pitchFamily="34" charset="0"/>
              <a:buChar char="•"/>
            </a:pPr>
            <a:r>
              <a:rPr lang="en-GB" dirty="0"/>
              <a:t>Almost all algorithms run longer on larger inputs. </a:t>
            </a:r>
          </a:p>
          <a:p>
            <a:pPr>
              <a:buFont typeface="Arial" panose="020B0604020202020204" pitchFamily="34" charset="0"/>
              <a:buChar char="•"/>
            </a:pPr>
            <a:r>
              <a:rPr lang="en-GB" dirty="0"/>
              <a:t>For example, it takes longer to sort larger arrays, multiply larger matrices, and so on. </a:t>
            </a:r>
          </a:p>
          <a:p>
            <a:pPr>
              <a:buFont typeface="Arial" panose="020B0604020202020204" pitchFamily="34" charset="0"/>
              <a:buChar char="•"/>
            </a:pPr>
            <a:r>
              <a:rPr lang="en-GB" dirty="0"/>
              <a:t>Therefore, it is logical to investigate an algorithm’s efficiency as a function of some parameter </a:t>
            </a:r>
            <a:r>
              <a:rPr lang="en-GB" i="1" dirty="0"/>
              <a:t>n</a:t>
            </a:r>
            <a:r>
              <a:rPr lang="en-GB" dirty="0"/>
              <a:t> indicating the algorithm’s input size</a:t>
            </a:r>
          </a:p>
        </p:txBody>
      </p:sp>
    </p:spTree>
    <p:extLst>
      <p:ext uri="{BB962C8B-B14F-4D97-AF65-F5344CB8AC3E}">
        <p14:creationId xmlns:p14="http://schemas.microsoft.com/office/powerpoint/2010/main" val="3045109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3F961-61ED-4ABE-90A0-FAA7D5CD4612}"/>
              </a:ext>
            </a:extLst>
          </p:cNvPr>
          <p:cNvSpPr>
            <a:spLocks noGrp="1"/>
          </p:cNvSpPr>
          <p:nvPr>
            <p:ph type="title"/>
          </p:nvPr>
        </p:nvSpPr>
        <p:spPr/>
        <p:txBody>
          <a:bodyPr/>
          <a:lstStyle/>
          <a:p>
            <a:r>
              <a:rPr lang="en-GB" dirty="0">
                <a:ea typeface="ＭＳ Ｐゴシック" panose="020B0600070205080204" pitchFamily="34" charset="-128"/>
              </a:rPr>
              <a:t>Input size and basic operation examples</a:t>
            </a:r>
            <a:endParaRPr lang="en-US" dirty="0">
              <a:ea typeface="ＭＳ Ｐゴシック" panose="020B0600070205080204" pitchFamily="34" charset="-128"/>
            </a:endParaRPr>
          </a:p>
        </p:txBody>
      </p:sp>
      <p:graphicFrame>
        <p:nvGraphicFramePr>
          <p:cNvPr id="7" name="Table 7">
            <a:extLst>
              <a:ext uri="{FF2B5EF4-FFF2-40B4-BE49-F238E27FC236}">
                <a16:creationId xmlns:a16="http://schemas.microsoft.com/office/drawing/2014/main" id="{94E3A2FA-B106-4990-B613-AC752805AC54}"/>
              </a:ext>
            </a:extLst>
          </p:cNvPr>
          <p:cNvGraphicFramePr>
            <a:graphicFrameLocks noGrp="1"/>
          </p:cNvGraphicFramePr>
          <p:nvPr>
            <p:ph idx="1"/>
            <p:extLst>
              <p:ext uri="{D42A27DB-BD31-4B8C-83A1-F6EECF244321}">
                <p14:modId xmlns:p14="http://schemas.microsoft.com/office/powerpoint/2010/main" val="1801362094"/>
              </p:ext>
            </p:extLst>
          </p:nvPr>
        </p:nvGraphicFramePr>
        <p:xfrm>
          <a:off x="1096963" y="1846263"/>
          <a:ext cx="10058397" cy="2931160"/>
        </p:xfrm>
        <a:graphic>
          <a:graphicData uri="http://schemas.openxmlformats.org/drawingml/2006/table">
            <a:tbl>
              <a:tblPr firstRow="1" bandRow="1">
                <a:tableStyleId>{5C22544A-7EE6-4342-B048-85BDC9FD1C3A}</a:tableStyleId>
              </a:tblPr>
              <a:tblGrid>
                <a:gridCol w="3352799">
                  <a:extLst>
                    <a:ext uri="{9D8B030D-6E8A-4147-A177-3AD203B41FA5}">
                      <a16:colId xmlns:a16="http://schemas.microsoft.com/office/drawing/2014/main" val="4073305449"/>
                    </a:ext>
                  </a:extLst>
                </a:gridCol>
                <a:gridCol w="3352799">
                  <a:extLst>
                    <a:ext uri="{9D8B030D-6E8A-4147-A177-3AD203B41FA5}">
                      <a16:colId xmlns:a16="http://schemas.microsoft.com/office/drawing/2014/main" val="3516556120"/>
                    </a:ext>
                  </a:extLst>
                </a:gridCol>
                <a:gridCol w="3352799">
                  <a:extLst>
                    <a:ext uri="{9D8B030D-6E8A-4147-A177-3AD203B41FA5}">
                      <a16:colId xmlns:a16="http://schemas.microsoft.com/office/drawing/2014/main" val="286027085"/>
                    </a:ext>
                  </a:extLst>
                </a:gridCol>
              </a:tblGrid>
              <a:tr h="370840">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anose="02020603050405020304"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anose="02020603050405020304"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Monotype Sorts" pitchFamily="2" charset="2"/>
                        <a:buNone/>
                        <a:tabLst/>
                      </a:pPr>
                      <a:r>
                        <a:rPr lang="en-US" altLang="en-US" sz="1800" b="1" kern="1200" dirty="0">
                          <a:solidFill>
                            <a:schemeClr val="lt1"/>
                          </a:solidFill>
                          <a:latin typeface="+mn-lt"/>
                          <a:ea typeface="+mn-ea"/>
                          <a:cs typeface="+mn-cs"/>
                        </a:rPr>
                        <a:t>Problem</a:t>
                      </a:r>
                    </a:p>
                  </a:txBody>
                  <a:tcPr anchor="ctr" horzOverflow="overflow"/>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anose="02020603050405020304"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anose="02020603050405020304"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Monotype Sorts" pitchFamily="2" charset="2"/>
                        <a:buNone/>
                        <a:tabLst/>
                      </a:pPr>
                      <a:r>
                        <a:rPr lang="en-US" altLang="en-US" sz="1800" b="1" kern="1200">
                          <a:solidFill>
                            <a:schemeClr val="lt1"/>
                          </a:solidFill>
                          <a:latin typeface="+mn-lt"/>
                          <a:ea typeface="+mn-ea"/>
                          <a:cs typeface="+mn-cs"/>
                        </a:rPr>
                        <a:t>Input size measure</a:t>
                      </a:r>
                    </a:p>
                  </a:txBody>
                  <a:tcPr anchor="ctr" horzOverflow="overflow"/>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anose="02020603050405020304"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anose="02020603050405020304"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Monotype Sorts" pitchFamily="2" charset="2"/>
                        <a:buNone/>
                        <a:tabLst/>
                      </a:pPr>
                      <a:r>
                        <a:rPr lang="en-US" altLang="en-US" sz="1800" b="1" kern="1200" dirty="0">
                          <a:solidFill>
                            <a:schemeClr val="lt1"/>
                          </a:solidFill>
                          <a:latin typeface="+mn-lt"/>
                          <a:ea typeface="+mn-ea"/>
                          <a:cs typeface="+mn-cs"/>
                        </a:rPr>
                        <a:t>Basic operation</a:t>
                      </a:r>
                    </a:p>
                  </a:txBody>
                  <a:tcPr anchor="ctr" horzOverflow="overflow"/>
                </a:tc>
                <a:extLst>
                  <a:ext uri="{0D108BD9-81ED-4DB2-BD59-A6C34878D82A}">
                    <a16:rowId xmlns:a16="http://schemas.microsoft.com/office/drawing/2014/main" val="4160702828"/>
                  </a:ext>
                </a:extLst>
              </a:tr>
              <a:tr h="370840">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anose="02020603050405020304"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anose="02020603050405020304"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Monotype Sorts" pitchFamily="2" charset="2"/>
                        <a:buNone/>
                        <a:tabLst/>
                      </a:pPr>
                      <a:r>
                        <a:rPr lang="en-US" altLang="en-US" sz="1800" b="0" kern="1200" dirty="0">
                          <a:solidFill>
                            <a:schemeClr val="dk1"/>
                          </a:solidFill>
                          <a:effectLst/>
                          <a:latin typeface="+mn-lt"/>
                          <a:ea typeface="+mn-ea"/>
                          <a:cs typeface="+mn-cs"/>
                        </a:rPr>
                        <a:t>Searching for key in a list of n items</a:t>
                      </a:r>
                    </a:p>
                  </a:txBody>
                  <a:tcPr anchor="ctr" horzOverflow="overflow"/>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anose="02020603050405020304"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anose="02020603050405020304"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Monotype Sorts" pitchFamily="2" charset="2"/>
                        <a:buNone/>
                        <a:tabLst/>
                      </a:pPr>
                      <a:r>
                        <a:rPr lang="en-US" altLang="en-US" sz="1800" b="0" kern="1200" dirty="0">
                          <a:solidFill>
                            <a:schemeClr val="dk1"/>
                          </a:solidFill>
                          <a:effectLst/>
                          <a:latin typeface="+mn-lt"/>
                          <a:ea typeface="+mn-ea"/>
                          <a:cs typeface="+mn-cs"/>
                        </a:rPr>
                        <a:t>Number of list’s items,  i.e. n</a:t>
                      </a:r>
                    </a:p>
                  </a:txBody>
                  <a:tcPr anchor="ctr" horzOverflow="overflow"/>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anose="02020603050405020304"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anose="02020603050405020304"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Monotype Sorts" pitchFamily="2" charset="2"/>
                        <a:buNone/>
                        <a:tabLst/>
                      </a:pPr>
                      <a:r>
                        <a:rPr lang="en-US" altLang="en-US" sz="1800" b="0" kern="1200" dirty="0">
                          <a:solidFill>
                            <a:schemeClr val="dk1"/>
                          </a:solidFill>
                          <a:effectLst/>
                          <a:latin typeface="+mn-lt"/>
                          <a:ea typeface="+mn-ea"/>
                          <a:cs typeface="+mn-cs"/>
                        </a:rPr>
                        <a:t>Key comparison</a:t>
                      </a:r>
                    </a:p>
                  </a:txBody>
                  <a:tcPr anchor="ctr" horzOverflow="overflow"/>
                </a:tc>
                <a:extLst>
                  <a:ext uri="{0D108BD9-81ED-4DB2-BD59-A6C34878D82A}">
                    <a16:rowId xmlns:a16="http://schemas.microsoft.com/office/drawing/2014/main" val="711500188"/>
                  </a:ext>
                </a:extLst>
              </a:tr>
              <a:tr h="370840">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anose="02020603050405020304"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anose="02020603050405020304"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Monotype Sorts" pitchFamily="2" charset="2"/>
                        <a:buNone/>
                        <a:tabLst/>
                      </a:pPr>
                      <a:r>
                        <a:rPr lang="en-US" altLang="en-US" sz="1800" b="0" kern="1200">
                          <a:solidFill>
                            <a:schemeClr val="dk1"/>
                          </a:solidFill>
                          <a:effectLst/>
                          <a:latin typeface="+mn-lt"/>
                          <a:ea typeface="+mn-ea"/>
                          <a:cs typeface="+mn-cs"/>
                        </a:rPr>
                        <a:t>Multiplication of two matrices</a:t>
                      </a:r>
                    </a:p>
                  </a:txBody>
                  <a:tcPr anchor="ctr" horzOverflow="overflow"/>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anose="02020603050405020304"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anose="02020603050405020304"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Monotype Sorts" pitchFamily="2" charset="2"/>
                        <a:buNone/>
                        <a:tabLst/>
                      </a:pPr>
                      <a:r>
                        <a:rPr lang="en-US" altLang="en-US" sz="1800" b="0" kern="1200">
                          <a:solidFill>
                            <a:schemeClr val="dk1"/>
                          </a:solidFill>
                          <a:effectLst/>
                          <a:latin typeface="+mn-lt"/>
                          <a:ea typeface="+mn-ea"/>
                          <a:cs typeface="+mn-cs"/>
                        </a:rPr>
                        <a:t>Matrix dimensions or total number of elements</a:t>
                      </a:r>
                    </a:p>
                  </a:txBody>
                  <a:tcPr anchor="ctr" horzOverflow="overflow"/>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anose="02020603050405020304"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anose="02020603050405020304"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Monotype Sorts" pitchFamily="2" charset="2"/>
                        <a:buNone/>
                        <a:tabLst/>
                      </a:pPr>
                      <a:r>
                        <a:rPr lang="en-US" altLang="en-US" sz="1800" b="0" kern="1200">
                          <a:solidFill>
                            <a:schemeClr val="dk1"/>
                          </a:solidFill>
                          <a:effectLst/>
                          <a:latin typeface="+mn-lt"/>
                          <a:ea typeface="+mn-ea"/>
                          <a:cs typeface="+mn-cs"/>
                        </a:rPr>
                        <a:t>Multiplication of two numbers</a:t>
                      </a:r>
                    </a:p>
                  </a:txBody>
                  <a:tcPr anchor="ctr" horzOverflow="overflow"/>
                </a:tc>
                <a:extLst>
                  <a:ext uri="{0D108BD9-81ED-4DB2-BD59-A6C34878D82A}">
                    <a16:rowId xmlns:a16="http://schemas.microsoft.com/office/drawing/2014/main" val="2882097770"/>
                  </a:ext>
                </a:extLst>
              </a:tr>
              <a:tr h="370840">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anose="02020603050405020304"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anose="02020603050405020304"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Monotype Sorts" pitchFamily="2" charset="2"/>
                        <a:buNone/>
                        <a:tabLst/>
                      </a:pPr>
                      <a:r>
                        <a:rPr lang="en-US" altLang="en-US" sz="1800" b="0" kern="1200">
                          <a:solidFill>
                            <a:schemeClr val="dk1"/>
                          </a:solidFill>
                          <a:effectLst/>
                          <a:latin typeface="+mn-lt"/>
                          <a:ea typeface="+mn-ea"/>
                          <a:cs typeface="+mn-cs"/>
                        </a:rPr>
                        <a:t>Checking primality of a given integer n</a:t>
                      </a:r>
                    </a:p>
                  </a:txBody>
                  <a:tcPr anchor="ctr" horzOverflow="overflow"/>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anose="02020603050405020304"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anose="02020603050405020304"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Monotype Sorts" pitchFamily="2" charset="2"/>
                        <a:buNone/>
                        <a:tabLst/>
                      </a:pPr>
                      <a:r>
                        <a:rPr lang="en-US" altLang="en-US" sz="1800" b="0" kern="1200">
                          <a:solidFill>
                            <a:schemeClr val="dk1"/>
                          </a:solidFill>
                          <a:effectLst/>
                          <a:latin typeface="+mn-lt"/>
                          <a:ea typeface="+mn-ea"/>
                          <a:cs typeface="+mn-cs"/>
                        </a:rPr>
                        <a:t>n’size = number of digits (in binary representation)</a:t>
                      </a:r>
                    </a:p>
                  </a:txBody>
                  <a:tcPr anchor="ctr" horzOverflow="overflow"/>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anose="02020603050405020304"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anose="02020603050405020304"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Monotype Sorts" pitchFamily="2" charset="2"/>
                        <a:buNone/>
                        <a:tabLst/>
                      </a:pPr>
                      <a:r>
                        <a:rPr lang="en-US" altLang="en-US" sz="1800" b="0" kern="1200">
                          <a:solidFill>
                            <a:schemeClr val="dk1"/>
                          </a:solidFill>
                          <a:effectLst/>
                          <a:latin typeface="+mn-lt"/>
                          <a:ea typeface="+mn-ea"/>
                          <a:cs typeface="+mn-cs"/>
                        </a:rPr>
                        <a:t>Division</a:t>
                      </a:r>
                    </a:p>
                  </a:txBody>
                  <a:tcPr anchor="ctr" horzOverflow="overflow"/>
                </a:tc>
                <a:extLst>
                  <a:ext uri="{0D108BD9-81ED-4DB2-BD59-A6C34878D82A}">
                    <a16:rowId xmlns:a16="http://schemas.microsoft.com/office/drawing/2014/main" val="4145385071"/>
                  </a:ext>
                </a:extLst>
              </a:tr>
              <a:tr h="370840">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anose="02020603050405020304"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anose="02020603050405020304"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Monotype Sorts" pitchFamily="2" charset="2"/>
                        <a:buNone/>
                        <a:tabLst/>
                      </a:pPr>
                      <a:r>
                        <a:rPr lang="en-US" altLang="en-US" sz="1800" b="0" kern="1200">
                          <a:solidFill>
                            <a:schemeClr val="dk1"/>
                          </a:solidFill>
                          <a:effectLst/>
                          <a:latin typeface="+mn-lt"/>
                          <a:ea typeface="+mn-ea"/>
                          <a:cs typeface="+mn-cs"/>
                        </a:rPr>
                        <a:t>Typical graph problem</a:t>
                      </a:r>
                    </a:p>
                  </a:txBody>
                  <a:tcPr anchor="ctr" horzOverflow="overflow"/>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anose="02020603050405020304"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anose="02020603050405020304"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Monotype Sorts" pitchFamily="2" charset="2"/>
                        <a:buNone/>
                        <a:tabLst/>
                      </a:pPr>
                      <a:r>
                        <a:rPr lang="en-US" altLang="en-US" sz="1800" b="0" kern="1200">
                          <a:solidFill>
                            <a:schemeClr val="dk1"/>
                          </a:solidFill>
                          <a:effectLst/>
                          <a:latin typeface="+mn-lt"/>
                          <a:ea typeface="+mn-ea"/>
                          <a:cs typeface="+mn-cs"/>
                        </a:rPr>
                        <a:t>#vertices and/or edges</a:t>
                      </a:r>
                    </a:p>
                  </a:txBody>
                  <a:tcPr anchor="ctr" horzOverflow="overflow"/>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anose="02020603050405020304"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anose="02020603050405020304"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Monotype Sorts" pitchFamily="2" charset="2"/>
                        <a:buNone/>
                        <a:tabLst/>
                      </a:pPr>
                      <a:r>
                        <a:rPr lang="en-US" altLang="en-US" sz="1800" b="0" kern="1200" dirty="0">
                          <a:solidFill>
                            <a:schemeClr val="dk1"/>
                          </a:solidFill>
                          <a:effectLst/>
                          <a:latin typeface="+mn-lt"/>
                          <a:ea typeface="+mn-ea"/>
                          <a:cs typeface="+mn-cs"/>
                        </a:rPr>
                        <a:t>Visiting a vertex or traversing an edge</a:t>
                      </a:r>
                    </a:p>
                  </a:txBody>
                  <a:tcPr anchor="ctr" horzOverflow="overflow"/>
                </a:tc>
                <a:extLst>
                  <a:ext uri="{0D108BD9-81ED-4DB2-BD59-A6C34878D82A}">
                    <a16:rowId xmlns:a16="http://schemas.microsoft.com/office/drawing/2014/main" val="2592646272"/>
                  </a:ext>
                </a:extLst>
              </a:tr>
            </a:tbl>
          </a:graphicData>
        </a:graphic>
      </p:graphicFrame>
    </p:spTree>
    <p:extLst>
      <p:ext uri="{BB962C8B-B14F-4D97-AF65-F5344CB8AC3E}">
        <p14:creationId xmlns:p14="http://schemas.microsoft.com/office/powerpoint/2010/main" val="14074646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715295-5217-4F8B-911A-1F2E1A399E28}"/>
              </a:ext>
            </a:extLst>
          </p:cNvPr>
          <p:cNvSpPr>
            <a:spLocks noGrp="1"/>
          </p:cNvSpPr>
          <p:nvPr>
            <p:ph type="title"/>
          </p:nvPr>
        </p:nvSpPr>
        <p:spPr/>
        <p:txBody>
          <a:bodyPr/>
          <a:lstStyle/>
          <a:p>
            <a:r>
              <a:rPr lang="en-US" altLang="en-US" sz="4800" dirty="0"/>
              <a:t>Types of formulas for basic operation’s count</a:t>
            </a:r>
            <a:endParaRPr lang="en-GB" dirty="0"/>
          </a:p>
        </p:txBody>
      </p:sp>
      <p:sp>
        <p:nvSpPr>
          <p:cNvPr id="3" name="Content Placeholder 2">
            <a:extLst>
              <a:ext uri="{FF2B5EF4-FFF2-40B4-BE49-F238E27FC236}">
                <a16:creationId xmlns:a16="http://schemas.microsoft.com/office/drawing/2014/main" id="{3DB4B971-DA0C-499E-AFF2-0AA34DE56012}"/>
              </a:ext>
            </a:extLst>
          </p:cNvPr>
          <p:cNvSpPr>
            <a:spLocks noGrp="1"/>
          </p:cNvSpPr>
          <p:nvPr>
            <p:ph idx="1"/>
          </p:nvPr>
        </p:nvSpPr>
        <p:spPr/>
        <p:txBody>
          <a:bodyPr/>
          <a:lstStyle/>
          <a:p>
            <a:r>
              <a:rPr lang="en-US" altLang="en-US" dirty="0"/>
              <a:t>Exact formula</a:t>
            </a:r>
          </a:p>
          <a:p>
            <a:pPr>
              <a:buFont typeface="Monotype Sorts" pitchFamily="2" charset="2"/>
              <a:buNone/>
            </a:pPr>
            <a:r>
              <a:rPr lang="en-US" altLang="en-US" dirty="0"/>
              <a:t>            e.g., C(</a:t>
            </a:r>
            <a:r>
              <a:rPr lang="en-US" altLang="en-US" i="1" dirty="0"/>
              <a:t>n</a:t>
            </a:r>
            <a:r>
              <a:rPr lang="en-US" altLang="en-US" dirty="0"/>
              <a:t>) = </a:t>
            </a:r>
            <a:r>
              <a:rPr lang="en-US" altLang="en-US" i="1" dirty="0"/>
              <a:t>n</a:t>
            </a:r>
            <a:r>
              <a:rPr lang="en-US" altLang="en-US" dirty="0"/>
              <a:t>(</a:t>
            </a:r>
            <a:r>
              <a:rPr lang="en-US" altLang="en-US" i="1" dirty="0"/>
              <a:t>n</a:t>
            </a:r>
            <a:r>
              <a:rPr lang="en-US" altLang="en-US" dirty="0"/>
              <a:t>-1)/2</a:t>
            </a:r>
          </a:p>
          <a:p>
            <a:endParaRPr lang="en-US" altLang="en-US" dirty="0"/>
          </a:p>
          <a:p>
            <a:r>
              <a:rPr lang="en-US" altLang="en-US" dirty="0"/>
              <a:t>Formula indicating order of growth with specific multiplicative constant</a:t>
            </a:r>
          </a:p>
          <a:p>
            <a:pPr>
              <a:buFont typeface="Monotype Sorts" pitchFamily="2" charset="2"/>
              <a:buNone/>
            </a:pPr>
            <a:r>
              <a:rPr lang="en-US" altLang="en-US" dirty="0"/>
              <a:t>            e.g., C(</a:t>
            </a:r>
            <a:r>
              <a:rPr lang="en-US" altLang="en-US" i="1" dirty="0"/>
              <a:t>n</a:t>
            </a:r>
            <a:r>
              <a:rPr lang="en-US" altLang="en-US" dirty="0"/>
              <a:t>) </a:t>
            </a:r>
            <a:r>
              <a:rPr lang="en-US" altLang="en-US" dirty="0">
                <a:latin typeface="Lucida Grande" pitchFamily="84" charset="0"/>
                <a:cs typeface="Times New Roman" panose="02020603050405020304" pitchFamily="18" charset="0"/>
              </a:rPr>
              <a:t>≈</a:t>
            </a:r>
            <a:r>
              <a:rPr lang="en-US" altLang="en-US" dirty="0"/>
              <a:t> 0.5 </a:t>
            </a:r>
            <a:r>
              <a:rPr lang="en-US" altLang="en-US" i="1" dirty="0"/>
              <a:t>n</a:t>
            </a:r>
            <a:r>
              <a:rPr lang="en-US" altLang="en-US" baseline="30000" dirty="0"/>
              <a:t>2</a:t>
            </a:r>
          </a:p>
          <a:p>
            <a:pPr>
              <a:buFont typeface="Monotype Sorts" pitchFamily="2" charset="2"/>
              <a:buNone/>
            </a:pPr>
            <a:endParaRPr lang="en-US" altLang="en-US" dirty="0"/>
          </a:p>
          <a:p>
            <a:r>
              <a:rPr lang="en-US" altLang="en-US" dirty="0"/>
              <a:t>Formula indicating order of growth with unknown multiplicative constant</a:t>
            </a:r>
          </a:p>
          <a:p>
            <a:pPr>
              <a:buFont typeface="Monotype Sorts" pitchFamily="2" charset="2"/>
              <a:buNone/>
            </a:pPr>
            <a:r>
              <a:rPr lang="en-US" altLang="en-US" dirty="0"/>
              <a:t>            e.g., C(</a:t>
            </a:r>
            <a:r>
              <a:rPr lang="en-US" altLang="en-US" i="1" dirty="0"/>
              <a:t>n</a:t>
            </a:r>
            <a:r>
              <a:rPr lang="en-US" altLang="en-US" dirty="0"/>
              <a:t>) </a:t>
            </a:r>
            <a:r>
              <a:rPr lang="en-US" altLang="en-US" dirty="0">
                <a:latin typeface="Lucida Grande" pitchFamily="84" charset="0"/>
                <a:cs typeface="Times New Roman" panose="02020603050405020304" pitchFamily="18" charset="0"/>
              </a:rPr>
              <a:t>≈</a:t>
            </a:r>
            <a:r>
              <a:rPr lang="en-US" altLang="en-US" dirty="0"/>
              <a:t> </a:t>
            </a:r>
            <a:r>
              <a:rPr lang="en-US" altLang="en-US" i="1" dirty="0"/>
              <a:t>cn</a:t>
            </a:r>
            <a:r>
              <a:rPr lang="en-US" altLang="en-US" baseline="30000" dirty="0"/>
              <a:t>2</a:t>
            </a:r>
            <a:endParaRPr lang="en-US" altLang="en-US" dirty="0"/>
          </a:p>
          <a:p>
            <a:endParaRPr lang="en-US" altLang="en-US" dirty="0"/>
          </a:p>
          <a:p>
            <a:endParaRPr lang="en-GB" dirty="0"/>
          </a:p>
        </p:txBody>
      </p:sp>
    </p:spTree>
    <p:extLst>
      <p:ext uri="{BB962C8B-B14F-4D97-AF65-F5344CB8AC3E}">
        <p14:creationId xmlns:p14="http://schemas.microsoft.com/office/powerpoint/2010/main" val="14683963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ECF93-4375-4F52-81C2-24E7994C886D}"/>
              </a:ext>
            </a:extLst>
          </p:cNvPr>
          <p:cNvSpPr>
            <a:spLocks noGrp="1"/>
          </p:cNvSpPr>
          <p:nvPr>
            <p:ph type="title"/>
          </p:nvPr>
        </p:nvSpPr>
        <p:spPr/>
        <p:txBody>
          <a:bodyPr/>
          <a:lstStyle/>
          <a:p>
            <a:r>
              <a:rPr lang="en-US" altLang="en-US" dirty="0"/>
              <a:t>Order of growth </a:t>
            </a:r>
            <a:endParaRPr lang="en-GB" dirty="0"/>
          </a:p>
        </p:txBody>
      </p:sp>
      <p:sp>
        <p:nvSpPr>
          <p:cNvPr id="3" name="Content Placeholder 2">
            <a:extLst>
              <a:ext uri="{FF2B5EF4-FFF2-40B4-BE49-F238E27FC236}">
                <a16:creationId xmlns:a16="http://schemas.microsoft.com/office/drawing/2014/main" id="{38EC0522-E5F1-43F2-BFB8-D6F9B763F6CE}"/>
              </a:ext>
            </a:extLst>
          </p:cNvPr>
          <p:cNvSpPr>
            <a:spLocks noGrp="1"/>
          </p:cNvSpPr>
          <p:nvPr>
            <p:ph idx="1"/>
          </p:nvPr>
        </p:nvSpPr>
        <p:spPr/>
        <p:txBody>
          <a:bodyPr/>
          <a:lstStyle/>
          <a:p>
            <a:r>
              <a:rPr lang="en-US" altLang="en-US" dirty="0"/>
              <a:t>Most important: Order of growth within a constant multiple as </a:t>
            </a:r>
            <a:r>
              <a:rPr lang="en-US" altLang="en-US" i="1" dirty="0"/>
              <a:t>n</a:t>
            </a:r>
            <a:r>
              <a:rPr lang="en-US" altLang="en-US" dirty="0"/>
              <a:t>→∞</a:t>
            </a:r>
            <a:endParaRPr lang="en-US" altLang="en-US" dirty="0">
              <a:cs typeface="Times New Roman" panose="02020603050405020304" pitchFamily="18" charset="0"/>
            </a:endParaRPr>
          </a:p>
          <a:p>
            <a:endParaRPr lang="en-US" altLang="en-US" dirty="0">
              <a:cs typeface="Times New Roman" panose="02020603050405020304" pitchFamily="18" charset="0"/>
            </a:endParaRPr>
          </a:p>
          <a:p>
            <a:r>
              <a:rPr lang="en-US" altLang="en-US" dirty="0">
                <a:cs typeface="Times New Roman" panose="02020603050405020304" pitchFamily="18" charset="0"/>
              </a:rPr>
              <a:t>Example:</a:t>
            </a:r>
          </a:p>
          <a:p>
            <a:pPr lvl="1"/>
            <a:r>
              <a:rPr lang="en-US" altLang="en-US" sz="2400" dirty="0">
                <a:cs typeface="Times New Roman" panose="02020603050405020304" pitchFamily="18" charset="0"/>
              </a:rPr>
              <a:t>How much faster will algorithm run on computer that is twice as fast?</a:t>
            </a:r>
          </a:p>
          <a:p>
            <a:pPr lvl="1"/>
            <a:endParaRPr lang="en-US" altLang="en-US" sz="2400" dirty="0">
              <a:cs typeface="Times New Roman" panose="02020603050405020304" pitchFamily="18" charset="0"/>
            </a:endParaRPr>
          </a:p>
          <a:p>
            <a:pPr lvl="1"/>
            <a:r>
              <a:rPr lang="en-US" altLang="en-US" sz="2400" dirty="0">
                <a:cs typeface="Times New Roman" panose="02020603050405020304" pitchFamily="18" charset="0"/>
              </a:rPr>
              <a:t>How much longer does it take to solve problem of double input size?</a:t>
            </a:r>
          </a:p>
          <a:p>
            <a:endParaRPr lang="en-US" altLang="en-US" dirty="0">
              <a:cs typeface="Times New Roman" panose="02020603050405020304" pitchFamily="18" charset="0"/>
            </a:endParaRPr>
          </a:p>
          <a:p>
            <a:pPr>
              <a:buFont typeface="Monotype Sorts" pitchFamily="2" charset="2"/>
              <a:buNone/>
            </a:pPr>
            <a:endParaRPr lang="en-US" altLang="en-US" dirty="0">
              <a:cs typeface="Times New Roman" panose="02020603050405020304" pitchFamily="18" charset="0"/>
            </a:endParaRPr>
          </a:p>
          <a:p>
            <a:endParaRPr lang="en-GB" dirty="0"/>
          </a:p>
        </p:txBody>
      </p:sp>
    </p:spTree>
    <p:extLst>
      <p:ext uri="{BB962C8B-B14F-4D97-AF65-F5344CB8AC3E}">
        <p14:creationId xmlns:p14="http://schemas.microsoft.com/office/powerpoint/2010/main" val="3959630706"/>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3020</TotalTime>
  <Words>3209</Words>
  <Application>Microsoft Office PowerPoint</Application>
  <PresentationFormat>Widescreen</PresentationFormat>
  <Paragraphs>226</Paragraphs>
  <Slides>38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38</vt:i4>
      </vt:variant>
    </vt:vector>
  </HeadingPairs>
  <TitlesOfParts>
    <vt:vector size="45" baseType="lpstr">
      <vt:lpstr>Arial</vt:lpstr>
      <vt:lpstr>Calibri</vt:lpstr>
      <vt:lpstr>Calibri Light</vt:lpstr>
      <vt:lpstr>Cambria Math</vt:lpstr>
      <vt:lpstr>Lucida Grande</vt:lpstr>
      <vt:lpstr>Monotype Sorts</vt:lpstr>
      <vt:lpstr>Retrospect</vt:lpstr>
      <vt:lpstr>Fundamentals of the Analysis of Algorithm Efficiency</vt:lpstr>
      <vt:lpstr>The Analysis Framework</vt:lpstr>
      <vt:lpstr>Analysis of algorithms</vt:lpstr>
      <vt:lpstr>Analysis of algorithms</vt:lpstr>
      <vt:lpstr>Theoretical analysis of time efficiency</vt:lpstr>
      <vt:lpstr>Measuring the Input’s size</vt:lpstr>
      <vt:lpstr>Input size and basic operation examples</vt:lpstr>
      <vt:lpstr>Types of formulas for basic operation’s count</vt:lpstr>
      <vt:lpstr>Order of growth </vt:lpstr>
      <vt:lpstr>Units for measuring running time</vt:lpstr>
      <vt:lpstr>Values of some important functions  as n  </vt:lpstr>
      <vt:lpstr>Example: Sequential search</vt:lpstr>
      <vt:lpstr>Best-case, average-case, worst-case</vt:lpstr>
      <vt:lpstr>Asymptotic Notations and Basic Efficiency Classes</vt:lpstr>
      <vt:lpstr>Asymptotic order of growth</vt:lpstr>
      <vt:lpstr>Big-oh vs Big-omega vs Big-theta</vt:lpstr>
      <vt:lpstr>Formal definition</vt:lpstr>
      <vt:lpstr>Some properties of asymptotic order of growth</vt:lpstr>
      <vt:lpstr>Mathematical Analysis of Non-recursive Algorithms</vt:lpstr>
      <vt:lpstr>EXAMPLE 1: Max value of an array</vt:lpstr>
      <vt:lpstr>EXAMPLE 1: Max value of an array</vt:lpstr>
      <vt:lpstr>General Plan for Analyzing the Time Efficiency of Nonrecursive Algorithms</vt:lpstr>
      <vt:lpstr>Summation formulas and rules useful in analysis of algorithms</vt:lpstr>
      <vt:lpstr>Example 2: Element uniqueness problem</vt:lpstr>
      <vt:lpstr>Example 2: Element uniqueness problem</vt:lpstr>
      <vt:lpstr>Example 3: Matrix Multiplication</vt:lpstr>
      <vt:lpstr>Example 3: Matrix Multiplication</vt:lpstr>
      <vt:lpstr>Example 3: Matrix Multiplication</vt:lpstr>
      <vt:lpstr>Mathematical Analysis of Recursive Algorithms</vt:lpstr>
      <vt:lpstr>General Plan for Analyzing the Time Efficiency of Recursive Algorithms</vt:lpstr>
      <vt:lpstr>Example 1: Factorial</vt:lpstr>
      <vt:lpstr>Example 2: Number of binary digits</vt:lpstr>
      <vt:lpstr>Example 3: Tower of Hanoi</vt:lpstr>
      <vt:lpstr>Example 3: Tower of Hanoi</vt:lpstr>
      <vt:lpstr>Example 3: Tower of Hanoi</vt:lpstr>
      <vt:lpstr>Empirical analysis of time efficiency</vt:lpstr>
      <vt:lpstr>Empirical analysis of time efficiency</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an algorithm</dc:title>
  <dc:creator>Raneem</dc:creator>
  <cp:lastModifiedBy>Raneem Nadim Qaddoura .</cp:lastModifiedBy>
  <cp:revision>239</cp:revision>
  <dcterms:created xsi:type="dcterms:W3CDTF">2020-10-25T17:54:09Z</dcterms:created>
  <dcterms:modified xsi:type="dcterms:W3CDTF">2021-04-21T09:28:08Z</dcterms:modified>
</cp:coreProperties>
</file>